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Google Sans Medium"/>
      <p:regular r:id="rId36"/>
      <p:bold r:id="rId37"/>
      <p:italic r:id="rId38"/>
      <p:boldItalic r:id="rId39"/>
    </p:embeddedFont>
    <p:embeddedFont>
      <p:font typeface="Open Sans SemiBold"/>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regular.fntdata"/><Relationship Id="rId20" Type="http://schemas.openxmlformats.org/officeDocument/2006/relationships/slide" Target="slides/slide13.xml"/><Relationship Id="rId42" Type="http://schemas.openxmlformats.org/officeDocument/2006/relationships/font" Target="fonts/OpenSansSemiBold-italic.fntdata"/><Relationship Id="rId41" Type="http://schemas.openxmlformats.org/officeDocument/2006/relationships/font" Target="fonts/OpenSansSemiBold-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OpenSansSemiBold-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GoogleSansMedium-bold.fntdata"/><Relationship Id="rId14" Type="http://schemas.openxmlformats.org/officeDocument/2006/relationships/slide" Target="slides/slide7.xml"/><Relationship Id="rId36" Type="http://schemas.openxmlformats.org/officeDocument/2006/relationships/font" Target="fonts/GoogleSansMedium-regular.fntdata"/><Relationship Id="rId17" Type="http://schemas.openxmlformats.org/officeDocument/2006/relationships/slide" Target="slides/slide10.xml"/><Relationship Id="rId39" Type="http://schemas.openxmlformats.org/officeDocument/2006/relationships/font" Target="fonts/GoogleSansMedium-boldItalic.fntdata"/><Relationship Id="rId16" Type="http://schemas.openxmlformats.org/officeDocument/2006/relationships/slide" Target="slides/slide9.xml"/><Relationship Id="rId38" Type="http://schemas.openxmlformats.org/officeDocument/2006/relationships/font" Target="fonts/GoogleSansMedium-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ed80ebc1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ced80ebc1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aa7637178b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aa7637178b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d03e5b75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cd03e5b75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ed80ebc1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ed80ebc1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d03e5b75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cd03e5b75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ced80ebc1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ced80ebc1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ed80ebc1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ced80ebc1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d800de29c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d800de29c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cd03e5b75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cd03e5b75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800de29cc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d800de29c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800de29c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800de29c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d800de29cc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d800de29cc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12f718f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d12f718f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708f05ca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708f05ca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cd03e5b752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cd03e5b75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cd03e5b752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cd03e5b752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6a23a96df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6a23a96df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6a23a96df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6a23a96df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6a23a96df5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6a23a96df5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6a23a96df5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6a23a96df5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ed80ebc1c_1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ed80ebc1c_1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ed80ebc1c_1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ed80ebc1c_1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d03e5b75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d03e5b75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d03e5b75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d03e5b75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d03e5b75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d03e5b75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ced80ebc1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ced80ebc1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aa7637178b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aa7637178b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2"/>
          <p:cNvSpPr/>
          <p:nvPr/>
        </p:nvSpPr>
        <p:spPr>
          <a:xfrm>
            <a:off x="0" y="329125"/>
            <a:ext cx="69300" cy="753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 name="Google Shape;52;p1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BLANK_1">
    <p:spTree>
      <p:nvGrpSpPr>
        <p:cNvPr id="53" name="Shape 53"/>
        <p:cNvGrpSpPr/>
        <p:nvPr/>
      </p:nvGrpSpPr>
      <p:grpSpPr>
        <a:xfrm>
          <a:off x="0" y="0"/>
          <a:ext cx="0" cy="0"/>
          <a:chOff x="0" y="0"/>
          <a:chExt cx="0" cy="0"/>
        </a:xfrm>
      </p:grpSpPr>
      <p:sp>
        <p:nvSpPr>
          <p:cNvPr id="54" name="Google Shape;54;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p:nvPr/>
        </p:nvSpPr>
        <p:spPr>
          <a:xfrm>
            <a:off x="0" y="329125"/>
            <a:ext cx="69300" cy="7530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2">
  <p:cSld name="BLANK_1_2">
    <p:spTree>
      <p:nvGrpSpPr>
        <p:cNvPr id="57" name="Shape 57"/>
        <p:cNvGrpSpPr/>
        <p:nvPr/>
      </p:nvGrpSpPr>
      <p:grpSpPr>
        <a:xfrm>
          <a:off x="0" y="0"/>
          <a:ext cx="0" cy="0"/>
          <a:chOff x="0" y="0"/>
          <a:chExt cx="0" cy="0"/>
        </a:xfrm>
      </p:grpSpPr>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p:nvPr/>
        </p:nvSpPr>
        <p:spPr>
          <a:xfrm>
            <a:off x="0" y="329125"/>
            <a:ext cx="69300" cy="44853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1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2">
  <p:cSld name="BLANK_1_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p:nvPr/>
        </p:nvSpPr>
        <p:spPr>
          <a:xfrm>
            <a:off x="0" y="329125"/>
            <a:ext cx="69300" cy="44853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1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2">
  <p:cSld name="BLANK_1_2_1_1">
    <p:spTree>
      <p:nvGrpSpPr>
        <p:cNvPr id="65" name="Shape 65"/>
        <p:cNvGrpSpPr/>
        <p:nvPr/>
      </p:nvGrpSpPr>
      <p:grpSpPr>
        <a:xfrm>
          <a:off x="0" y="0"/>
          <a:ext cx="0" cy="0"/>
          <a:chOff x="0" y="0"/>
          <a:chExt cx="0" cy="0"/>
        </a:xfrm>
      </p:grpSpPr>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a:off x="0" y="329125"/>
            <a:ext cx="69300" cy="44853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BLANK_1_1">
    <p:spTree>
      <p:nvGrpSpPr>
        <p:cNvPr id="69" name="Shape 69"/>
        <p:cNvGrpSpPr/>
        <p:nvPr/>
      </p:nvGrpSpPr>
      <p:grpSpPr>
        <a:xfrm>
          <a:off x="0" y="0"/>
          <a:ext cx="0" cy="0"/>
          <a:chOff x="0" y="0"/>
          <a:chExt cx="0" cy="0"/>
        </a:xfrm>
      </p:grpSpPr>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7"/>
          <p:cNvSpPr/>
          <p:nvPr/>
        </p:nvSpPr>
        <p:spPr>
          <a:xfrm>
            <a:off x="0" y="329125"/>
            <a:ext cx="69300" cy="7530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p:cSld name="BLANK_1_1_1">
    <p:spTree>
      <p:nvGrpSpPr>
        <p:cNvPr id="73" name="Shape 73"/>
        <p:cNvGrpSpPr/>
        <p:nvPr/>
      </p:nvGrpSpPr>
      <p:grpSpPr>
        <a:xfrm>
          <a:off x="0" y="0"/>
          <a:ext cx="0" cy="0"/>
          <a:chOff x="0" y="0"/>
          <a:chExt cx="0" cy="0"/>
        </a:xfrm>
      </p:grpSpPr>
      <p:sp>
        <p:nvSpPr>
          <p:cNvPr id="74" name="Google Shape;7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8"/>
          <p:cNvSpPr/>
          <p:nvPr/>
        </p:nvSpPr>
        <p:spPr>
          <a:xfrm>
            <a:off x="0" y="329125"/>
            <a:ext cx="69300" cy="753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p:cSld name="BLANK_1_1_1_1">
    <p:spTree>
      <p:nvGrpSpPr>
        <p:cNvPr id="77" name="Shape 77"/>
        <p:cNvGrpSpPr/>
        <p:nvPr/>
      </p:nvGrpSpPr>
      <p:grpSpPr>
        <a:xfrm>
          <a:off x="0" y="0"/>
          <a:ext cx="0" cy="0"/>
          <a:chOff x="0" y="0"/>
          <a:chExt cx="0" cy="0"/>
        </a:xfrm>
      </p:grpSpPr>
      <p:sp>
        <p:nvSpPr>
          <p:cNvPr id="78" name="Google Shape;7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9"/>
          <p:cNvSpPr/>
          <p:nvPr/>
        </p:nvSpPr>
        <p:spPr>
          <a:xfrm>
            <a:off x="0" y="329125"/>
            <a:ext cx="69300" cy="753000"/>
          </a:xfrm>
          <a:prstGeom prst="rect">
            <a:avLst/>
          </a:prstGeom>
          <a:solidFill>
            <a:srgbClr val="9AA0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9"/>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2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4" name="Google Shape;9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8" name="Google Shape;98;p2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9" name="Google Shape;9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 name="Google Shape;10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2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6" name="Google Shape;10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9" name="Google Shape;10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2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4" name="Google Shape;114;p2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5" name="Google Shape;11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8" name="Google Shape;11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3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1" name="Google Shape;121;p3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22" name="Google Shape;12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blank">
  <p:cSld name="BLANK">
    <p:spTree>
      <p:nvGrpSpPr>
        <p:cNvPr id="123" name="Shape 123"/>
        <p:cNvGrpSpPr/>
        <p:nvPr/>
      </p:nvGrpSpPr>
      <p:grpSpPr>
        <a:xfrm>
          <a:off x="0" y="0"/>
          <a:ext cx="0" cy="0"/>
          <a:chOff x="0" y="0"/>
          <a:chExt cx="0" cy="0"/>
        </a:xfrm>
      </p:grpSpPr>
      <p:sp>
        <p:nvSpPr>
          <p:cNvPr id="124" name="Google Shape;124;p31"/>
          <p:cNvSpPr/>
          <p:nvPr/>
        </p:nvSpPr>
        <p:spPr>
          <a:xfrm>
            <a:off x="0" y="329125"/>
            <a:ext cx="69300" cy="753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3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BLANK_1">
    <p:spTree>
      <p:nvGrpSpPr>
        <p:cNvPr id="126" name="Shape 126"/>
        <p:cNvGrpSpPr/>
        <p:nvPr/>
      </p:nvGrpSpPr>
      <p:grpSpPr>
        <a:xfrm>
          <a:off x="0" y="0"/>
          <a:ext cx="0" cy="0"/>
          <a:chOff x="0" y="0"/>
          <a:chExt cx="0" cy="0"/>
        </a:xfrm>
      </p:grpSpPr>
      <p:sp>
        <p:nvSpPr>
          <p:cNvPr id="127" name="Google Shape;127;p32"/>
          <p:cNvSpPr/>
          <p:nvPr/>
        </p:nvSpPr>
        <p:spPr>
          <a:xfrm>
            <a:off x="0" y="329125"/>
            <a:ext cx="69300" cy="7530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3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2">
  <p:cSld name="BLANK_1_2">
    <p:spTree>
      <p:nvGrpSpPr>
        <p:cNvPr id="129" name="Shape 129"/>
        <p:cNvGrpSpPr/>
        <p:nvPr/>
      </p:nvGrpSpPr>
      <p:grpSpPr>
        <a:xfrm>
          <a:off x="0" y="0"/>
          <a:ext cx="0" cy="0"/>
          <a:chOff x="0" y="0"/>
          <a:chExt cx="0" cy="0"/>
        </a:xfrm>
      </p:grpSpPr>
      <p:sp>
        <p:nvSpPr>
          <p:cNvPr id="130" name="Google Shape;130;p33"/>
          <p:cNvSpPr/>
          <p:nvPr/>
        </p:nvSpPr>
        <p:spPr>
          <a:xfrm>
            <a:off x="0" y="329125"/>
            <a:ext cx="69300" cy="44853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3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2">
  <p:cSld name="BLANK_1_2_1">
    <p:spTree>
      <p:nvGrpSpPr>
        <p:cNvPr id="132" name="Shape 132"/>
        <p:cNvGrpSpPr/>
        <p:nvPr/>
      </p:nvGrpSpPr>
      <p:grpSpPr>
        <a:xfrm>
          <a:off x="0" y="0"/>
          <a:ext cx="0" cy="0"/>
          <a:chOff x="0" y="0"/>
          <a:chExt cx="0" cy="0"/>
        </a:xfrm>
      </p:grpSpPr>
      <p:sp>
        <p:nvSpPr>
          <p:cNvPr id="133" name="Google Shape;133;p34"/>
          <p:cNvSpPr/>
          <p:nvPr/>
        </p:nvSpPr>
        <p:spPr>
          <a:xfrm>
            <a:off x="0" y="329125"/>
            <a:ext cx="69300" cy="44853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3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2">
  <p:cSld name="BLANK_1_2_1_1">
    <p:spTree>
      <p:nvGrpSpPr>
        <p:cNvPr id="135" name="Shape 135"/>
        <p:cNvGrpSpPr/>
        <p:nvPr/>
      </p:nvGrpSpPr>
      <p:grpSpPr>
        <a:xfrm>
          <a:off x="0" y="0"/>
          <a:ext cx="0" cy="0"/>
          <a:chOff x="0" y="0"/>
          <a:chExt cx="0" cy="0"/>
        </a:xfrm>
      </p:grpSpPr>
      <p:sp>
        <p:nvSpPr>
          <p:cNvPr id="136" name="Google Shape;136;p35"/>
          <p:cNvSpPr/>
          <p:nvPr/>
        </p:nvSpPr>
        <p:spPr>
          <a:xfrm>
            <a:off x="0" y="329125"/>
            <a:ext cx="69300" cy="44853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3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BLANK_1_1">
    <p:spTree>
      <p:nvGrpSpPr>
        <p:cNvPr id="138" name="Shape 138"/>
        <p:cNvGrpSpPr/>
        <p:nvPr/>
      </p:nvGrpSpPr>
      <p:grpSpPr>
        <a:xfrm>
          <a:off x="0" y="0"/>
          <a:ext cx="0" cy="0"/>
          <a:chOff x="0" y="0"/>
          <a:chExt cx="0" cy="0"/>
        </a:xfrm>
      </p:grpSpPr>
      <p:sp>
        <p:nvSpPr>
          <p:cNvPr id="139" name="Google Shape;139;p36"/>
          <p:cNvSpPr/>
          <p:nvPr/>
        </p:nvSpPr>
        <p:spPr>
          <a:xfrm>
            <a:off x="0" y="329125"/>
            <a:ext cx="69300" cy="753000"/>
          </a:xfrm>
          <a:prstGeom prst="rect">
            <a:avLst/>
          </a:prstGeom>
          <a:solidFill>
            <a:srgbClr val="F2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3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p:cSld name="BLANK_1_1_1">
    <p:spTree>
      <p:nvGrpSpPr>
        <p:cNvPr id="141" name="Shape 141"/>
        <p:cNvGrpSpPr/>
        <p:nvPr/>
      </p:nvGrpSpPr>
      <p:grpSpPr>
        <a:xfrm>
          <a:off x="0" y="0"/>
          <a:ext cx="0" cy="0"/>
          <a:chOff x="0" y="0"/>
          <a:chExt cx="0" cy="0"/>
        </a:xfrm>
      </p:grpSpPr>
      <p:sp>
        <p:nvSpPr>
          <p:cNvPr id="142" name="Google Shape;142;p37"/>
          <p:cNvSpPr/>
          <p:nvPr/>
        </p:nvSpPr>
        <p:spPr>
          <a:xfrm>
            <a:off x="0" y="329125"/>
            <a:ext cx="69300" cy="753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3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p:cSld name="BLANK_1_1_1_1">
    <p:spTree>
      <p:nvGrpSpPr>
        <p:cNvPr id="144" name="Shape 144"/>
        <p:cNvGrpSpPr/>
        <p:nvPr/>
      </p:nvGrpSpPr>
      <p:grpSpPr>
        <a:xfrm>
          <a:off x="0" y="0"/>
          <a:ext cx="0" cy="0"/>
          <a:chOff x="0" y="0"/>
          <a:chExt cx="0" cy="0"/>
        </a:xfrm>
      </p:grpSpPr>
      <p:sp>
        <p:nvSpPr>
          <p:cNvPr id="145" name="Google Shape;145;p38"/>
          <p:cNvSpPr/>
          <p:nvPr/>
        </p:nvSpPr>
        <p:spPr>
          <a:xfrm>
            <a:off x="0" y="329125"/>
            <a:ext cx="69300" cy="753000"/>
          </a:xfrm>
          <a:prstGeom prst="rect">
            <a:avLst/>
          </a:prstGeom>
          <a:solidFill>
            <a:srgbClr val="9AA0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3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47" name="Shape 147"/>
        <p:cNvGrpSpPr/>
        <p:nvPr/>
      </p:nvGrpSpPr>
      <p:grpSpPr>
        <a:xfrm>
          <a:off x="0" y="0"/>
          <a:ext cx="0" cy="0"/>
          <a:chOff x="0" y="0"/>
          <a:chExt cx="0" cy="0"/>
        </a:xfrm>
      </p:grpSpPr>
      <p:pic>
        <p:nvPicPr>
          <p:cNvPr id="148" name="Google Shape;148;p39"/>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p4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5" name="Google Shape;155;p4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6" name="Google Shape;156;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7" name="Google Shape;157;p4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8" name="Shape 158"/>
        <p:cNvGrpSpPr/>
        <p:nvPr/>
      </p:nvGrpSpPr>
      <p:grpSpPr>
        <a:xfrm>
          <a:off x="0" y="0"/>
          <a:ext cx="0" cy="0"/>
          <a:chOff x="0" y="0"/>
          <a:chExt cx="0" cy="0"/>
        </a:xfrm>
      </p:grpSpPr>
      <p:sp>
        <p:nvSpPr>
          <p:cNvPr id="159" name="Google Shape;159;p4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0" name="Google Shape;16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1" name="Shape 161"/>
        <p:cNvGrpSpPr/>
        <p:nvPr/>
      </p:nvGrpSpPr>
      <p:grpSpPr>
        <a:xfrm>
          <a:off x="0" y="0"/>
          <a:ext cx="0" cy="0"/>
          <a:chOff x="0" y="0"/>
          <a:chExt cx="0" cy="0"/>
        </a:xfrm>
      </p:grpSpPr>
      <p:sp>
        <p:nvSpPr>
          <p:cNvPr id="162" name="Google Shape;162;p4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64" name="Google Shape;16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5" name="Shape 165"/>
        <p:cNvGrpSpPr/>
        <p:nvPr/>
      </p:nvGrpSpPr>
      <p:grpSpPr>
        <a:xfrm>
          <a:off x="0" y="0"/>
          <a:ext cx="0" cy="0"/>
          <a:chOff x="0" y="0"/>
          <a:chExt cx="0" cy="0"/>
        </a:xfrm>
      </p:grpSpPr>
      <p:sp>
        <p:nvSpPr>
          <p:cNvPr id="166" name="Google Shape;166;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Google Shape;167;p4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8" name="Google Shape;168;p4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9" name="Google Shape;16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2" name="Google Shape;172;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4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5" name="Google Shape;175;p4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6" name="Google Shape;176;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7" name="Shape 177"/>
        <p:cNvGrpSpPr/>
        <p:nvPr/>
      </p:nvGrpSpPr>
      <p:grpSpPr>
        <a:xfrm>
          <a:off x="0" y="0"/>
          <a:ext cx="0" cy="0"/>
          <a:chOff x="0" y="0"/>
          <a:chExt cx="0" cy="0"/>
        </a:xfrm>
      </p:grpSpPr>
      <p:sp>
        <p:nvSpPr>
          <p:cNvPr id="178" name="Google Shape;178;p4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9" name="Google Shape;179;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0" name="Shape 180"/>
        <p:cNvGrpSpPr/>
        <p:nvPr/>
      </p:nvGrpSpPr>
      <p:grpSpPr>
        <a:xfrm>
          <a:off x="0" y="0"/>
          <a:ext cx="0" cy="0"/>
          <a:chOff x="0" y="0"/>
          <a:chExt cx="0" cy="0"/>
        </a:xfrm>
      </p:grpSpPr>
      <p:sp>
        <p:nvSpPr>
          <p:cNvPr id="181" name="Google Shape;181;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3" name="Google Shape;183;p4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4" name="Google Shape;184;p4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85" name="Google Shape;18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4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88" name="Google Shape;188;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9" name="Shape 189"/>
        <p:cNvGrpSpPr/>
        <p:nvPr/>
      </p:nvGrpSpPr>
      <p:grpSpPr>
        <a:xfrm>
          <a:off x="0" y="0"/>
          <a:ext cx="0" cy="0"/>
          <a:chOff x="0" y="0"/>
          <a:chExt cx="0" cy="0"/>
        </a:xfrm>
      </p:grpSpPr>
      <p:sp>
        <p:nvSpPr>
          <p:cNvPr id="190" name="Google Shape;190;p5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5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92" name="Google Shape;192;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blank">
  <p:cSld name="BLANK">
    <p:spTree>
      <p:nvGrpSpPr>
        <p:cNvPr id="193" name="Shape 193"/>
        <p:cNvGrpSpPr/>
        <p:nvPr/>
      </p:nvGrpSpPr>
      <p:grpSpPr>
        <a:xfrm>
          <a:off x="0" y="0"/>
          <a:ext cx="0" cy="0"/>
          <a:chOff x="0" y="0"/>
          <a:chExt cx="0" cy="0"/>
        </a:xfrm>
      </p:grpSpPr>
      <p:sp>
        <p:nvSpPr>
          <p:cNvPr id="194" name="Google Shape;194;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51"/>
          <p:cNvSpPr/>
          <p:nvPr/>
        </p:nvSpPr>
        <p:spPr>
          <a:xfrm>
            <a:off x="0" y="329125"/>
            <a:ext cx="69300" cy="753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5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BLANK_1">
    <p:spTree>
      <p:nvGrpSpPr>
        <p:cNvPr id="197" name="Shape 197"/>
        <p:cNvGrpSpPr/>
        <p:nvPr/>
      </p:nvGrpSpPr>
      <p:grpSpPr>
        <a:xfrm>
          <a:off x="0" y="0"/>
          <a:ext cx="0" cy="0"/>
          <a:chOff x="0" y="0"/>
          <a:chExt cx="0" cy="0"/>
        </a:xfrm>
      </p:grpSpPr>
      <p:sp>
        <p:nvSpPr>
          <p:cNvPr id="198" name="Google Shape;198;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52"/>
          <p:cNvSpPr/>
          <p:nvPr/>
        </p:nvSpPr>
        <p:spPr>
          <a:xfrm>
            <a:off x="0" y="329125"/>
            <a:ext cx="69300" cy="7530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 name="Google Shape;200;p5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2">
  <p:cSld name="BLANK_1_2">
    <p:spTree>
      <p:nvGrpSpPr>
        <p:cNvPr id="201" name="Shape 201"/>
        <p:cNvGrpSpPr/>
        <p:nvPr/>
      </p:nvGrpSpPr>
      <p:grpSpPr>
        <a:xfrm>
          <a:off x="0" y="0"/>
          <a:ext cx="0" cy="0"/>
          <a:chOff x="0" y="0"/>
          <a:chExt cx="0" cy="0"/>
        </a:xfrm>
      </p:grpSpPr>
      <p:sp>
        <p:nvSpPr>
          <p:cNvPr id="202" name="Google Shape;202;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53"/>
          <p:cNvSpPr/>
          <p:nvPr/>
        </p:nvSpPr>
        <p:spPr>
          <a:xfrm>
            <a:off x="0" y="329125"/>
            <a:ext cx="69300" cy="44853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5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2">
  <p:cSld name="BLANK_1_2_1">
    <p:spTree>
      <p:nvGrpSpPr>
        <p:cNvPr id="205" name="Shape 205"/>
        <p:cNvGrpSpPr/>
        <p:nvPr/>
      </p:nvGrpSpPr>
      <p:grpSpPr>
        <a:xfrm>
          <a:off x="0" y="0"/>
          <a:ext cx="0" cy="0"/>
          <a:chOff x="0" y="0"/>
          <a:chExt cx="0" cy="0"/>
        </a:xfrm>
      </p:grpSpPr>
      <p:sp>
        <p:nvSpPr>
          <p:cNvPr id="206" name="Google Shape;206;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54"/>
          <p:cNvSpPr/>
          <p:nvPr/>
        </p:nvSpPr>
        <p:spPr>
          <a:xfrm>
            <a:off x="0" y="329125"/>
            <a:ext cx="69300" cy="44853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5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2">
  <p:cSld name="BLANK_1_2_1_1">
    <p:spTree>
      <p:nvGrpSpPr>
        <p:cNvPr id="209" name="Shape 209"/>
        <p:cNvGrpSpPr/>
        <p:nvPr/>
      </p:nvGrpSpPr>
      <p:grpSpPr>
        <a:xfrm>
          <a:off x="0" y="0"/>
          <a:ext cx="0" cy="0"/>
          <a:chOff x="0" y="0"/>
          <a:chExt cx="0" cy="0"/>
        </a:xfrm>
      </p:grpSpPr>
      <p:sp>
        <p:nvSpPr>
          <p:cNvPr id="210" name="Google Shape;210;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55"/>
          <p:cNvSpPr/>
          <p:nvPr/>
        </p:nvSpPr>
        <p:spPr>
          <a:xfrm>
            <a:off x="0" y="329125"/>
            <a:ext cx="69300" cy="44853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5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BLANK_1_1">
    <p:spTree>
      <p:nvGrpSpPr>
        <p:cNvPr id="213" name="Shape 213"/>
        <p:cNvGrpSpPr/>
        <p:nvPr/>
      </p:nvGrpSpPr>
      <p:grpSpPr>
        <a:xfrm>
          <a:off x="0" y="0"/>
          <a:ext cx="0" cy="0"/>
          <a:chOff x="0" y="0"/>
          <a:chExt cx="0" cy="0"/>
        </a:xfrm>
      </p:grpSpPr>
      <p:sp>
        <p:nvSpPr>
          <p:cNvPr id="214" name="Google Shape;214;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5" name="Google Shape;215;p56"/>
          <p:cNvSpPr/>
          <p:nvPr/>
        </p:nvSpPr>
        <p:spPr>
          <a:xfrm>
            <a:off x="0" y="329125"/>
            <a:ext cx="69300" cy="7530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5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p:cSld name="BLANK_1_1_1">
    <p:spTree>
      <p:nvGrpSpPr>
        <p:cNvPr id="217" name="Shape 217"/>
        <p:cNvGrpSpPr/>
        <p:nvPr/>
      </p:nvGrpSpPr>
      <p:grpSpPr>
        <a:xfrm>
          <a:off x="0" y="0"/>
          <a:ext cx="0" cy="0"/>
          <a:chOff x="0" y="0"/>
          <a:chExt cx="0" cy="0"/>
        </a:xfrm>
      </p:grpSpPr>
      <p:sp>
        <p:nvSpPr>
          <p:cNvPr id="218" name="Google Shape;218;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57"/>
          <p:cNvSpPr/>
          <p:nvPr/>
        </p:nvSpPr>
        <p:spPr>
          <a:xfrm>
            <a:off x="0" y="329125"/>
            <a:ext cx="69300" cy="753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0" name="Google Shape;220;p5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p:cSld name="BLANK_1_1_1_1">
    <p:spTree>
      <p:nvGrpSpPr>
        <p:cNvPr id="221" name="Shape 221"/>
        <p:cNvGrpSpPr/>
        <p:nvPr/>
      </p:nvGrpSpPr>
      <p:grpSpPr>
        <a:xfrm>
          <a:off x="0" y="0"/>
          <a:ext cx="0" cy="0"/>
          <a:chOff x="0" y="0"/>
          <a:chExt cx="0" cy="0"/>
        </a:xfrm>
      </p:grpSpPr>
      <p:sp>
        <p:nvSpPr>
          <p:cNvPr id="222" name="Google Shape;222;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58"/>
          <p:cNvSpPr/>
          <p:nvPr/>
        </p:nvSpPr>
        <p:spPr>
          <a:xfrm>
            <a:off x="0" y="329125"/>
            <a:ext cx="69300" cy="753000"/>
          </a:xfrm>
          <a:prstGeom prst="rect">
            <a:avLst/>
          </a:prstGeom>
          <a:solidFill>
            <a:srgbClr val="9AA0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5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4.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21" Type="http://schemas.openxmlformats.org/officeDocument/2006/relationships/theme" Target="../theme/theme3.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3.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5" Type="http://schemas.openxmlformats.org/officeDocument/2006/relationships/slideLayout" Target="../slideLayouts/slideLayout42.xml"/><Relationship Id="rId19" Type="http://schemas.openxmlformats.org/officeDocument/2006/relationships/theme" Target="../theme/theme2.xml"/><Relationship Id="rId6" Type="http://schemas.openxmlformats.org/officeDocument/2006/relationships/slideLayout" Target="../slideLayouts/slideLayout43.xml"/><Relationship Id="rId18" Type="http://schemas.openxmlformats.org/officeDocument/2006/relationships/slideLayout" Target="../slideLayouts/slideLayout55.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3" name="Google Shape;83;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pic>
        <p:nvPicPr>
          <p:cNvPr id="84" name="Google Shape;84;p20"/>
          <p:cNvPicPr preferRelativeResize="0"/>
          <p:nvPr/>
        </p:nvPicPr>
        <p:blipFill>
          <a:blip r:embed="rId1">
            <a:alphaModFix/>
          </a:blip>
          <a:stretch>
            <a:fillRect/>
          </a:stretch>
        </p:blipFill>
        <p:spPr>
          <a:xfrm>
            <a:off x="8421698" y="4841325"/>
            <a:ext cx="464876" cy="1529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9" name="Shape 149"/>
        <p:cNvGrpSpPr/>
        <p:nvPr/>
      </p:nvGrpSpPr>
      <p:grpSpPr>
        <a:xfrm>
          <a:off x="0" y="0"/>
          <a:ext cx="0" cy="0"/>
          <a:chOff x="0" y="0"/>
          <a:chExt cx="0" cy="0"/>
        </a:xfrm>
      </p:grpSpPr>
      <p:sp>
        <p:nvSpPr>
          <p:cNvPr id="150" name="Google Shape;150;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51" name="Google Shape;151;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52" name="Google Shape;152;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www.figma.com/file/VEJ7q4oa3OM8QHCId5Eoub/Portfolio-project?type=design&amp;node-id=0%3A1&amp;mode=design&amp;t=s1vxQ9bV0CxiAXb7-1"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8.jpg"/><Relationship Id="rId4" Type="http://schemas.openxmlformats.org/officeDocument/2006/relationships/image" Target="../media/image30.jpg"/><Relationship Id="rId5" Type="http://schemas.openxmlformats.org/officeDocument/2006/relationships/image" Target="../media/image29.jpg"/><Relationship Id="rId6"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hyperlink" Target="https://www.figma.com/file/VEJ7q4oa3OM8QHCId5Eoub/Portfolio-project?type=design&amp;node-id=333%3A472&amp;mode=design&amp;t=TkSmqvvl0XHbtMjn-1"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8.xml"/><Relationship Id="rId3" Type="http://schemas.openxmlformats.org/officeDocument/2006/relationships/hyperlink" Target="mailto:poliantseva.irina@gmail.com" TargetMode="External"/><Relationship Id="rId4" Type="http://schemas.openxmlformats.org/officeDocument/2006/relationships/hyperlink" Target="https://www.linkedin.com/in/irina-poliantsev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5F4"/>
        </a:solidFill>
      </p:bgPr>
    </p:bg>
    <p:spTree>
      <p:nvGrpSpPr>
        <p:cNvPr id="228" name="Shape 228"/>
        <p:cNvGrpSpPr/>
        <p:nvPr/>
      </p:nvGrpSpPr>
      <p:grpSpPr>
        <a:xfrm>
          <a:off x="0" y="0"/>
          <a:ext cx="0" cy="0"/>
          <a:chOff x="0" y="0"/>
          <a:chExt cx="0" cy="0"/>
        </a:xfrm>
      </p:grpSpPr>
      <p:sp>
        <p:nvSpPr>
          <p:cNvPr id="229" name="Google Shape;229;p59"/>
          <p:cNvSpPr txBox="1"/>
          <p:nvPr/>
        </p:nvSpPr>
        <p:spPr>
          <a:xfrm>
            <a:off x="517675" y="1819738"/>
            <a:ext cx="4931100" cy="7389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3600">
                <a:solidFill>
                  <a:srgbClr val="FFFFFF"/>
                </a:solidFill>
                <a:latin typeface="Open Sans SemiBold"/>
                <a:ea typeface="Open Sans SemiBold"/>
                <a:cs typeface="Open Sans SemiBold"/>
                <a:sym typeface="Open Sans SemiBold"/>
              </a:rPr>
              <a:t>FancyKids app design</a:t>
            </a:r>
            <a:endParaRPr sz="3600">
              <a:solidFill>
                <a:srgbClr val="FFFFFF"/>
              </a:solidFill>
              <a:latin typeface="Open Sans SemiBold"/>
              <a:ea typeface="Open Sans SemiBold"/>
              <a:cs typeface="Open Sans SemiBold"/>
              <a:sym typeface="Open Sans SemiBold"/>
            </a:endParaRPr>
          </a:p>
        </p:txBody>
      </p:sp>
      <p:sp>
        <p:nvSpPr>
          <p:cNvPr id="230" name="Google Shape;230;p59"/>
          <p:cNvSpPr txBox="1"/>
          <p:nvPr/>
        </p:nvSpPr>
        <p:spPr>
          <a:xfrm>
            <a:off x="517675" y="2769663"/>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FFFFFF"/>
                </a:solidFill>
                <a:latin typeface="Open Sans"/>
                <a:ea typeface="Open Sans"/>
                <a:cs typeface="Open Sans"/>
                <a:sym typeface="Open Sans"/>
              </a:rPr>
              <a:t>Irina Poliantseva</a:t>
            </a:r>
            <a:endParaRPr sz="2400">
              <a:solidFill>
                <a:srgbClr val="FFFFFF"/>
              </a:solidFill>
              <a:latin typeface="Open Sans"/>
              <a:ea typeface="Open Sans"/>
              <a:cs typeface="Open Sans"/>
              <a:sym typeface="Open Sans"/>
            </a:endParaRPr>
          </a:p>
        </p:txBody>
      </p:sp>
      <p:cxnSp>
        <p:nvCxnSpPr>
          <p:cNvPr id="231" name="Google Shape;231;p59"/>
          <p:cNvCxnSpPr/>
          <p:nvPr/>
        </p:nvCxnSpPr>
        <p:spPr>
          <a:xfrm rot="10800000">
            <a:off x="517650" y="2670825"/>
            <a:ext cx="5808000" cy="0"/>
          </a:xfrm>
          <a:prstGeom prst="straightConnector1">
            <a:avLst/>
          </a:prstGeom>
          <a:noFill/>
          <a:ln cap="flat" cmpd="sng" w="19050">
            <a:solidFill>
              <a:srgbClr val="FFFFFF"/>
            </a:solidFill>
            <a:prstDash val="solid"/>
            <a:round/>
            <a:headEnd len="med" w="med" type="none"/>
            <a:tailEnd len="med" w="med" type="none"/>
          </a:ln>
        </p:spPr>
      </p:cxnSp>
      <p:pic>
        <p:nvPicPr>
          <p:cNvPr id="232" name="Google Shape;232;p59"/>
          <p:cNvPicPr preferRelativeResize="0"/>
          <p:nvPr/>
        </p:nvPicPr>
        <p:blipFill>
          <a:blip r:embed="rId3">
            <a:alphaModFix/>
          </a:blip>
          <a:stretch>
            <a:fillRect/>
          </a:stretch>
        </p:blipFill>
        <p:spPr>
          <a:xfrm>
            <a:off x="8421700" y="4841325"/>
            <a:ext cx="464875" cy="156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8"/>
          <p:cNvSpPr/>
          <p:nvPr/>
        </p:nvSpPr>
        <p:spPr>
          <a:xfrm>
            <a:off x="4211875" y="524350"/>
            <a:ext cx="4682700" cy="42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8"/>
          <p:cNvSpPr txBox="1"/>
          <p:nvPr/>
        </p:nvSpPr>
        <p:spPr>
          <a:xfrm>
            <a:off x="517675" y="524350"/>
            <a:ext cx="61086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User journey map</a:t>
            </a:r>
            <a:endParaRPr sz="2400">
              <a:solidFill>
                <a:srgbClr val="5F6368"/>
              </a:solidFill>
              <a:latin typeface="Open Sans"/>
              <a:ea typeface="Open Sans"/>
              <a:cs typeface="Open Sans"/>
              <a:sym typeface="Open Sans"/>
            </a:endParaRPr>
          </a:p>
        </p:txBody>
      </p:sp>
      <p:sp>
        <p:nvSpPr>
          <p:cNvPr id="321" name="Google Shape;321;p68"/>
          <p:cNvSpPr txBox="1"/>
          <p:nvPr/>
        </p:nvSpPr>
        <p:spPr>
          <a:xfrm>
            <a:off x="6011725" y="2294700"/>
            <a:ext cx="1332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Image of user journey map</a:t>
            </a:r>
            <a:endParaRPr sz="1200">
              <a:solidFill>
                <a:srgbClr val="5F6368"/>
              </a:solidFill>
              <a:latin typeface="Open Sans"/>
              <a:ea typeface="Open Sans"/>
              <a:cs typeface="Open Sans"/>
              <a:sym typeface="Open Sans"/>
            </a:endParaRPr>
          </a:p>
        </p:txBody>
      </p:sp>
      <p:sp>
        <p:nvSpPr>
          <p:cNvPr id="322" name="Google Shape;322;p68"/>
          <p:cNvSpPr txBox="1"/>
          <p:nvPr/>
        </p:nvSpPr>
        <p:spPr>
          <a:xfrm>
            <a:off x="517675" y="1522550"/>
            <a:ext cx="2421300" cy="16932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Natalia has two goals: find an app where she can buy </a:t>
            </a:r>
            <a:r>
              <a:rPr lang="en">
                <a:solidFill>
                  <a:srgbClr val="5F6368"/>
                </a:solidFill>
                <a:latin typeface="Open Sans"/>
                <a:ea typeface="Open Sans"/>
                <a:cs typeface="Open Sans"/>
                <a:sym typeface="Open Sans"/>
              </a:rPr>
              <a:t>affordable</a:t>
            </a:r>
            <a:r>
              <a:rPr lang="en">
                <a:solidFill>
                  <a:srgbClr val="5F6368"/>
                </a:solidFill>
                <a:latin typeface="Open Sans"/>
                <a:ea typeface="Open Sans"/>
                <a:cs typeface="Open Sans"/>
                <a:sym typeface="Open Sans"/>
              </a:rPr>
              <a:t> kids clothing and sell her kids’ outgrown clothing. </a:t>
            </a:r>
            <a:endParaRPr/>
          </a:p>
        </p:txBody>
      </p:sp>
      <p:pic>
        <p:nvPicPr>
          <p:cNvPr id="323" name="Google Shape;323;p68"/>
          <p:cNvPicPr preferRelativeResize="0"/>
          <p:nvPr/>
        </p:nvPicPr>
        <p:blipFill>
          <a:blip r:embed="rId3">
            <a:alphaModFix/>
          </a:blip>
          <a:stretch>
            <a:fillRect/>
          </a:stretch>
        </p:blipFill>
        <p:spPr>
          <a:xfrm>
            <a:off x="3560025" y="539000"/>
            <a:ext cx="5396150" cy="418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9"/>
          <p:cNvSpPr txBox="1"/>
          <p:nvPr/>
        </p:nvSpPr>
        <p:spPr>
          <a:xfrm>
            <a:off x="517675" y="524350"/>
            <a:ext cx="61086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User journey map</a:t>
            </a:r>
            <a:endParaRPr sz="2400">
              <a:solidFill>
                <a:srgbClr val="5F6368"/>
              </a:solidFill>
              <a:latin typeface="Open Sans"/>
              <a:ea typeface="Open Sans"/>
              <a:cs typeface="Open Sans"/>
              <a:sym typeface="Open Sans"/>
            </a:endParaRPr>
          </a:p>
        </p:txBody>
      </p:sp>
      <p:sp>
        <p:nvSpPr>
          <p:cNvPr id="329" name="Google Shape;329;p69"/>
          <p:cNvSpPr txBox="1"/>
          <p:nvPr/>
        </p:nvSpPr>
        <p:spPr>
          <a:xfrm>
            <a:off x="517675" y="1522550"/>
            <a:ext cx="2421300" cy="1369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Angie</a:t>
            </a:r>
            <a:r>
              <a:rPr lang="en">
                <a:solidFill>
                  <a:srgbClr val="5F6368"/>
                </a:solidFill>
                <a:latin typeface="Open Sans"/>
                <a:ea typeface="Open Sans"/>
                <a:cs typeface="Open Sans"/>
                <a:sym typeface="Open Sans"/>
              </a:rPr>
              <a:t> has two goals: find an app where she can buy kids clothing fast and sell her kids’ outgrown clothing. </a:t>
            </a:r>
            <a:endParaRPr/>
          </a:p>
        </p:txBody>
      </p:sp>
      <p:pic>
        <p:nvPicPr>
          <p:cNvPr id="330" name="Google Shape;330;p69"/>
          <p:cNvPicPr preferRelativeResize="0"/>
          <p:nvPr/>
        </p:nvPicPr>
        <p:blipFill>
          <a:blip r:embed="rId3">
            <a:alphaModFix/>
          </a:blip>
          <a:stretch>
            <a:fillRect/>
          </a:stretch>
        </p:blipFill>
        <p:spPr>
          <a:xfrm>
            <a:off x="3506050" y="524350"/>
            <a:ext cx="5260488" cy="420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9900"/>
        </a:solidFill>
      </p:bgPr>
    </p:bg>
    <p:spTree>
      <p:nvGrpSpPr>
        <p:cNvPr id="334" name="Shape 334"/>
        <p:cNvGrpSpPr/>
        <p:nvPr/>
      </p:nvGrpSpPr>
      <p:grpSpPr>
        <a:xfrm>
          <a:off x="0" y="0"/>
          <a:ext cx="0" cy="0"/>
          <a:chOff x="0" y="0"/>
          <a:chExt cx="0" cy="0"/>
        </a:xfrm>
      </p:grpSpPr>
      <p:sp>
        <p:nvSpPr>
          <p:cNvPr id="335" name="Google Shape;335;p70"/>
          <p:cNvSpPr txBox="1"/>
          <p:nvPr/>
        </p:nvSpPr>
        <p:spPr>
          <a:xfrm>
            <a:off x="3721275" y="1886850"/>
            <a:ext cx="6302100" cy="13698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Paper wireframes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Digital w</a:t>
            </a:r>
            <a:r>
              <a:rPr lang="en">
                <a:solidFill>
                  <a:srgbClr val="FFFFFF"/>
                </a:solidFill>
                <a:latin typeface="Open Sans"/>
                <a:ea typeface="Open Sans"/>
                <a:cs typeface="Open Sans"/>
                <a:sym typeface="Open Sans"/>
              </a:rPr>
              <a:t>ireframes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Low-fidelity prototype</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Usability studies</a:t>
            </a:r>
            <a:endParaRPr>
              <a:solidFill>
                <a:srgbClr val="FFFFFF"/>
              </a:solidFill>
              <a:latin typeface="Open Sans"/>
              <a:ea typeface="Open Sans"/>
              <a:cs typeface="Open Sans"/>
              <a:sym typeface="Open Sans"/>
            </a:endParaRPr>
          </a:p>
        </p:txBody>
      </p:sp>
      <p:sp>
        <p:nvSpPr>
          <p:cNvPr id="336" name="Google Shape;336;p70"/>
          <p:cNvSpPr txBox="1"/>
          <p:nvPr/>
        </p:nvSpPr>
        <p:spPr>
          <a:xfrm>
            <a:off x="-468875" y="2082300"/>
            <a:ext cx="3704400" cy="9789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Clr>
                <a:schemeClr val="dk1"/>
              </a:buClr>
              <a:buSzPts val="1100"/>
              <a:buFont typeface="Arial"/>
              <a:buNone/>
            </a:pPr>
            <a:r>
              <a:rPr lang="en" sz="2400">
                <a:solidFill>
                  <a:srgbClr val="FFFFFF"/>
                </a:solidFill>
                <a:latin typeface="Open Sans"/>
                <a:ea typeface="Open Sans"/>
                <a:cs typeface="Open Sans"/>
                <a:sym typeface="Open Sans"/>
              </a:rPr>
              <a:t>Starting</a:t>
            </a:r>
            <a:endParaRPr sz="2400">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the design</a:t>
            </a:r>
            <a:endParaRPr sz="2400">
              <a:solidFill>
                <a:srgbClr val="FFFFFF"/>
              </a:solidFill>
              <a:latin typeface="Open Sans"/>
              <a:ea typeface="Open Sans"/>
              <a:cs typeface="Open Sans"/>
              <a:sym typeface="Open Sans"/>
            </a:endParaRPr>
          </a:p>
        </p:txBody>
      </p:sp>
      <p:cxnSp>
        <p:nvCxnSpPr>
          <p:cNvPr id="337" name="Google Shape;337;p70"/>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71"/>
          <p:cNvSpPr/>
          <p:nvPr/>
        </p:nvSpPr>
        <p:spPr>
          <a:xfrm>
            <a:off x="4211875" y="524350"/>
            <a:ext cx="4682700" cy="42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1"/>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Paper </a:t>
            </a:r>
            <a:r>
              <a:rPr lang="en" sz="2400">
                <a:solidFill>
                  <a:srgbClr val="5F6368"/>
                </a:solidFill>
                <a:latin typeface="Open Sans"/>
                <a:ea typeface="Open Sans"/>
                <a:cs typeface="Open Sans"/>
                <a:sym typeface="Open Sans"/>
              </a:rPr>
              <a:t>wireframes </a:t>
            </a:r>
            <a:endParaRPr sz="2400">
              <a:solidFill>
                <a:srgbClr val="5F6368"/>
              </a:solidFill>
              <a:latin typeface="Open Sans"/>
              <a:ea typeface="Open Sans"/>
              <a:cs typeface="Open Sans"/>
              <a:sym typeface="Open Sans"/>
            </a:endParaRPr>
          </a:p>
        </p:txBody>
      </p:sp>
      <p:sp>
        <p:nvSpPr>
          <p:cNvPr id="344" name="Google Shape;344;p71"/>
          <p:cNvSpPr txBox="1"/>
          <p:nvPr/>
        </p:nvSpPr>
        <p:spPr>
          <a:xfrm>
            <a:off x="517675" y="1522550"/>
            <a:ext cx="2421300" cy="1369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The app has two sections, BUY and SELL to </a:t>
            </a:r>
            <a:r>
              <a:rPr lang="en">
                <a:solidFill>
                  <a:srgbClr val="5F6368"/>
                </a:solidFill>
                <a:latin typeface="Open Sans"/>
                <a:ea typeface="Open Sans"/>
                <a:cs typeface="Open Sans"/>
                <a:sym typeface="Open Sans"/>
              </a:rPr>
              <a:t>satisfy</a:t>
            </a:r>
            <a:r>
              <a:rPr lang="en">
                <a:solidFill>
                  <a:srgbClr val="5F6368"/>
                </a:solidFill>
                <a:latin typeface="Open Sans"/>
                <a:ea typeface="Open Sans"/>
                <a:cs typeface="Open Sans"/>
                <a:sym typeface="Open Sans"/>
              </a:rPr>
              <a:t>  user needs. Both sections have the homepages. </a:t>
            </a:r>
            <a:endParaRPr/>
          </a:p>
        </p:txBody>
      </p:sp>
      <p:sp>
        <p:nvSpPr>
          <p:cNvPr id="345" name="Google Shape;345;p71"/>
          <p:cNvSpPr txBox="1"/>
          <p:nvPr/>
        </p:nvSpPr>
        <p:spPr>
          <a:xfrm>
            <a:off x="5830075" y="1833000"/>
            <a:ext cx="16956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Image of paper wireframes including five different versions of the same screen and one image of the new, refined version</a:t>
            </a:r>
            <a:endParaRPr sz="1200">
              <a:solidFill>
                <a:srgbClr val="5F6368"/>
              </a:solidFill>
              <a:latin typeface="Open Sans"/>
              <a:ea typeface="Open Sans"/>
              <a:cs typeface="Open Sans"/>
              <a:sym typeface="Open Sans"/>
            </a:endParaRPr>
          </a:p>
        </p:txBody>
      </p:sp>
      <p:pic>
        <p:nvPicPr>
          <p:cNvPr id="346" name="Google Shape;346;p71"/>
          <p:cNvPicPr preferRelativeResize="0"/>
          <p:nvPr/>
        </p:nvPicPr>
        <p:blipFill>
          <a:blip r:embed="rId3">
            <a:alphaModFix/>
          </a:blip>
          <a:stretch>
            <a:fillRect/>
          </a:stretch>
        </p:blipFill>
        <p:spPr>
          <a:xfrm>
            <a:off x="5877298" y="269575"/>
            <a:ext cx="3017275" cy="2302181"/>
          </a:xfrm>
          <a:prstGeom prst="rect">
            <a:avLst/>
          </a:prstGeom>
          <a:noFill/>
          <a:ln>
            <a:noFill/>
          </a:ln>
        </p:spPr>
      </p:pic>
      <p:pic>
        <p:nvPicPr>
          <p:cNvPr id="347" name="Google Shape;347;p71"/>
          <p:cNvPicPr preferRelativeResize="0"/>
          <p:nvPr/>
        </p:nvPicPr>
        <p:blipFill>
          <a:blip r:embed="rId4">
            <a:alphaModFix/>
          </a:blip>
          <a:stretch>
            <a:fillRect/>
          </a:stretch>
        </p:blipFill>
        <p:spPr>
          <a:xfrm>
            <a:off x="5877301" y="2569250"/>
            <a:ext cx="3081900" cy="2302176"/>
          </a:xfrm>
          <a:prstGeom prst="rect">
            <a:avLst/>
          </a:prstGeom>
          <a:noFill/>
          <a:ln>
            <a:noFill/>
          </a:ln>
        </p:spPr>
      </p:pic>
      <p:pic>
        <p:nvPicPr>
          <p:cNvPr id="348" name="Google Shape;348;p71"/>
          <p:cNvPicPr preferRelativeResize="0"/>
          <p:nvPr/>
        </p:nvPicPr>
        <p:blipFill>
          <a:blip r:embed="rId5">
            <a:alphaModFix/>
          </a:blip>
          <a:stretch>
            <a:fillRect/>
          </a:stretch>
        </p:blipFill>
        <p:spPr>
          <a:xfrm>
            <a:off x="4211875" y="475627"/>
            <a:ext cx="1618201" cy="2096125"/>
          </a:xfrm>
          <a:prstGeom prst="rect">
            <a:avLst/>
          </a:prstGeom>
          <a:noFill/>
          <a:ln>
            <a:noFill/>
          </a:ln>
        </p:spPr>
      </p:pic>
      <p:pic>
        <p:nvPicPr>
          <p:cNvPr id="349" name="Google Shape;349;p71"/>
          <p:cNvPicPr preferRelativeResize="0"/>
          <p:nvPr/>
        </p:nvPicPr>
        <p:blipFill>
          <a:blip r:embed="rId6">
            <a:alphaModFix/>
          </a:blip>
          <a:stretch>
            <a:fillRect/>
          </a:stretch>
        </p:blipFill>
        <p:spPr>
          <a:xfrm>
            <a:off x="4211875" y="2569239"/>
            <a:ext cx="1618199" cy="21376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72"/>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Digital wireframes </a:t>
            </a:r>
            <a:endParaRPr sz="2400">
              <a:solidFill>
                <a:srgbClr val="5F6368"/>
              </a:solidFill>
              <a:latin typeface="Open Sans"/>
              <a:ea typeface="Open Sans"/>
              <a:cs typeface="Open Sans"/>
              <a:sym typeface="Open Sans"/>
            </a:endParaRPr>
          </a:p>
        </p:txBody>
      </p:sp>
      <p:sp>
        <p:nvSpPr>
          <p:cNvPr id="355" name="Google Shape;355;p72"/>
          <p:cNvSpPr txBox="1"/>
          <p:nvPr/>
        </p:nvSpPr>
        <p:spPr>
          <a:xfrm>
            <a:off x="517675" y="1522550"/>
            <a:ext cx="2421300" cy="3309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This is the example of the product page from the </a:t>
            </a:r>
            <a:r>
              <a:rPr lang="en">
                <a:solidFill>
                  <a:srgbClr val="5F6368"/>
                </a:solidFill>
                <a:latin typeface="Open Sans"/>
                <a:ea typeface="Open Sans"/>
                <a:cs typeface="Open Sans"/>
                <a:sym typeface="Open Sans"/>
              </a:rPr>
              <a:t>buying</a:t>
            </a:r>
            <a:r>
              <a:rPr lang="en">
                <a:solidFill>
                  <a:srgbClr val="5F6368"/>
                </a:solidFill>
                <a:latin typeface="Open Sans"/>
                <a:ea typeface="Open Sans"/>
                <a:cs typeface="Open Sans"/>
                <a:sym typeface="Open Sans"/>
              </a:rPr>
              <a:t> section. In addition to the usual elements, it has try on feature that allows try different outlooks on the customer’s child, based on their measurements and pictures. </a:t>
            </a:r>
            <a:endParaRPr/>
          </a:p>
        </p:txBody>
      </p:sp>
      <p:sp>
        <p:nvSpPr>
          <p:cNvPr id="356" name="Google Shape;356;p72"/>
          <p:cNvSpPr/>
          <p:nvPr/>
        </p:nvSpPr>
        <p:spPr>
          <a:xfrm>
            <a:off x="5092825" y="984600"/>
            <a:ext cx="2421300" cy="395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7" name="Google Shape;357;p72"/>
          <p:cNvCxnSpPr/>
          <p:nvPr/>
        </p:nvCxnSpPr>
        <p:spPr>
          <a:xfrm>
            <a:off x="4075963" y="2085700"/>
            <a:ext cx="918900" cy="0"/>
          </a:xfrm>
          <a:prstGeom prst="straightConnector1">
            <a:avLst/>
          </a:prstGeom>
          <a:noFill/>
          <a:ln cap="flat" cmpd="sng" w="19050">
            <a:solidFill>
              <a:srgbClr val="FBBC04"/>
            </a:solidFill>
            <a:prstDash val="solid"/>
            <a:round/>
            <a:headEnd len="med" w="med" type="none"/>
            <a:tailEnd len="med" w="med" type="triangle"/>
          </a:ln>
        </p:spPr>
      </p:cxnSp>
      <p:sp>
        <p:nvSpPr>
          <p:cNvPr id="358" name="Google Shape;358;p72"/>
          <p:cNvSpPr txBox="1"/>
          <p:nvPr/>
        </p:nvSpPr>
        <p:spPr>
          <a:xfrm>
            <a:off x="3155700" y="1762450"/>
            <a:ext cx="1100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F6368"/>
                </a:solidFill>
                <a:latin typeface="Open Sans"/>
                <a:ea typeface="Open Sans"/>
                <a:cs typeface="Open Sans"/>
                <a:sym typeface="Open Sans"/>
              </a:rPr>
              <a:t>Try on feature includes 3D visualization</a:t>
            </a:r>
            <a:endParaRPr sz="1000">
              <a:solidFill>
                <a:srgbClr val="5F6368"/>
              </a:solidFill>
              <a:latin typeface="Open Sans"/>
              <a:ea typeface="Open Sans"/>
              <a:cs typeface="Open Sans"/>
              <a:sym typeface="Open Sans"/>
            </a:endParaRPr>
          </a:p>
        </p:txBody>
      </p:sp>
      <p:cxnSp>
        <p:nvCxnSpPr>
          <p:cNvPr id="359" name="Google Shape;359;p72"/>
          <p:cNvCxnSpPr>
            <a:stCxn id="360" idx="0"/>
          </p:cNvCxnSpPr>
          <p:nvPr/>
        </p:nvCxnSpPr>
        <p:spPr>
          <a:xfrm rot="10800000">
            <a:off x="7769300" y="1670100"/>
            <a:ext cx="586800" cy="162900"/>
          </a:xfrm>
          <a:prstGeom prst="straightConnector1">
            <a:avLst/>
          </a:prstGeom>
          <a:noFill/>
          <a:ln cap="flat" cmpd="sng" w="19050">
            <a:solidFill>
              <a:srgbClr val="FBBC04"/>
            </a:solidFill>
            <a:prstDash val="solid"/>
            <a:round/>
            <a:headEnd len="med" w="med" type="none"/>
            <a:tailEnd len="med" w="med" type="triangle"/>
          </a:ln>
        </p:spPr>
      </p:cxnSp>
      <p:sp>
        <p:nvSpPr>
          <p:cNvPr id="361" name="Google Shape;361;p72"/>
          <p:cNvSpPr txBox="1"/>
          <p:nvPr/>
        </p:nvSpPr>
        <p:spPr>
          <a:xfrm>
            <a:off x="5363575" y="1833000"/>
            <a:ext cx="1892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Insert first w</a:t>
            </a:r>
            <a:r>
              <a:rPr lang="en" sz="1200">
                <a:solidFill>
                  <a:srgbClr val="5F6368"/>
                </a:solidFill>
                <a:latin typeface="Open Sans"/>
                <a:ea typeface="Open Sans"/>
                <a:cs typeface="Open Sans"/>
                <a:sym typeface="Open Sans"/>
              </a:rPr>
              <a:t>ireframe example that demonstrates design thinking aligned with user research </a:t>
            </a:r>
            <a:endParaRPr sz="1200">
              <a:solidFill>
                <a:srgbClr val="5F6368"/>
              </a:solidFill>
              <a:latin typeface="Open Sans"/>
              <a:ea typeface="Open Sans"/>
              <a:cs typeface="Open Sans"/>
              <a:sym typeface="Open Sans"/>
            </a:endParaRPr>
          </a:p>
        </p:txBody>
      </p:sp>
      <p:sp>
        <p:nvSpPr>
          <p:cNvPr id="360" name="Google Shape;360;p72"/>
          <p:cNvSpPr txBox="1"/>
          <p:nvPr/>
        </p:nvSpPr>
        <p:spPr>
          <a:xfrm>
            <a:off x="7805900" y="1833000"/>
            <a:ext cx="1100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F6368"/>
                </a:solidFill>
                <a:latin typeface="Open Sans"/>
                <a:ea typeface="Open Sans"/>
                <a:cs typeface="Open Sans"/>
                <a:sym typeface="Open Sans"/>
              </a:rPr>
              <a:t>Choose color, size and quantity</a:t>
            </a:r>
            <a:endParaRPr sz="1000">
              <a:solidFill>
                <a:srgbClr val="5F6368"/>
              </a:solidFill>
              <a:latin typeface="Open Sans"/>
              <a:ea typeface="Open Sans"/>
              <a:cs typeface="Open Sans"/>
              <a:sym typeface="Open Sans"/>
            </a:endParaRPr>
          </a:p>
        </p:txBody>
      </p:sp>
      <p:pic>
        <p:nvPicPr>
          <p:cNvPr id="362" name="Google Shape;362;p72"/>
          <p:cNvPicPr preferRelativeResize="0"/>
          <p:nvPr/>
        </p:nvPicPr>
        <p:blipFill>
          <a:blip r:embed="rId3">
            <a:alphaModFix/>
          </a:blip>
          <a:stretch>
            <a:fillRect/>
          </a:stretch>
        </p:blipFill>
        <p:spPr>
          <a:xfrm>
            <a:off x="4994875" y="131812"/>
            <a:ext cx="2753225" cy="4879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73"/>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Digital wireframes </a:t>
            </a:r>
            <a:endParaRPr sz="2400">
              <a:solidFill>
                <a:srgbClr val="5F6368"/>
              </a:solidFill>
              <a:latin typeface="Open Sans"/>
              <a:ea typeface="Open Sans"/>
              <a:cs typeface="Open Sans"/>
              <a:sym typeface="Open Sans"/>
            </a:endParaRPr>
          </a:p>
        </p:txBody>
      </p:sp>
      <p:sp>
        <p:nvSpPr>
          <p:cNvPr id="368" name="Google Shape;368;p73"/>
          <p:cNvSpPr txBox="1"/>
          <p:nvPr/>
        </p:nvSpPr>
        <p:spPr>
          <a:xfrm>
            <a:off x="517675" y="1522550"/>
            <a:ext cx="2421300" cy="2016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This is the example of the  home page from the selling section. It allows users to access their existing listings and see other users’ listings.  </a:t>
            </a:r>
            <a:endParaRPr/>
          </a:p>
        </p:txBody>
      </p:sp>
      <p:sp>
        <p:nvSpPr>
          <p:cNvPr id="369" name="Google Shape;369;p73"/>
          <p:cNvSpPr/>
          <p:nvPr/>
        </p:nvSpPr>
        <p:spPr>
          <a:xfrm>
            <a:off x="5092825" y="984600"/>
            <a:ext cx="2421300" cy="395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0" name="Google Shape;370;p73"/>
          <p:cNvCxnSpPr/>
          <p:nvPr/>
        </p:nvCxnSpPr>
        <p:spPr>
          <a:xfrm flipH="1" rot="10800000">
            <a:off x="4572000" y="1833000"/>
            <a:ext cx="461700" cy="233700"/>
          </a:xfrm>
          <a:prstGeom prst="straightConnector1">
            <a:avLst/>
          </a:prstGeom>
          <a:noFill/>
          <a:ln cap="flat" cmpd="sng" w="19050">
            <a:solidFill>
              <a:srgbClr val="FBBC04"/>
            </a:solidFill>
            <a:prstDash val="solid"/>
            <a:round/>
            <a:headEnd len="med" w="med" type="none"/>
            <a:tailEnd len="med" w="med" type="triangle"/>
          </a:ln>
        </p:spPr>
      </p:cxnSp>
      <p:sp>
        <p:nvSpPr>
          <p:cNvPr id="371" name="Google Shape;371;p73"/>
          <p:cNvSpPr txBox="1"/>
          <p:nvPr/>
        </p:nvSpPr>
        <p:spPr>
          <a:xfrm>
            <a:off x="3757613" y="2017650"/>
            <a:ext cx="1100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F6368"/>
                </a:solidFill>
                <a:latin typeface="Open Sans"/>
                <a:ea typeface="Open Sans"/>
                <a:cs typeface="Open Sans"/>
                <a:sym typeface="Open Sans"/>
              </a:rPr>
              <a:t>User will see soap bubbler, when the </a:t>
            </a:r>
            <a:r>
              <a:rPr lang="en" sz="1000">
                <a:solidFill>
                  <a:srgbClr val="5F6368"/>
                </a:solidFill>
                <a:latin typeface="Open Sans"/>
                <a:ea typeface="Open Sans"/>
                <a:cs typeface="Open Sans"/>
                <a:sym typeface="Open Sans"/>
              </a:rPr>
              <a:t>cursor approaches to buttons</a:t>
            </a:r>
            <a:endParaRPr sz="1000">
              <a:solidFill>
                <a:srgbClr val="5F6368"/>
              </a:solidFill>
              <a:latin typeface="Open Sans"/>
              <a:ea typeface="Open Sans"/>
              <a:cs typeface="Open Sans"/>
              <a:sym typeface="Open Sans"/>
            </a:endParaRPr>
          </a:p>
        </p:txBody>
      </p:sp>
      <p:cxnSp>
        <p:nvCxnSpPr>
          <p:cNvPr id="372" name="Google Shape;372;p73"/>
          <p:cNvCxnSpPr/>
          <p:nvPr/>
        </p:nvCxnSpPr>
        <p:spPr>
          <a:xfrm flipH="1">
            <a:off x="7820575" y="3143425"/>
            <a:ext cx="462300" cy="245700"/>
          </a:xfrm>
          <a:prstGeom prst="straightConnector1">
            <a:avLst/>
          </a:prstGeom>
          <a:noFill/>
          <a:ln cap="flat" cmpd="sng" w="19050">
            <a:solidFill>
              <a:srgbClr val="FBBC04"/>
            </a:solidFill>
            <a:prstDash val="solid"/>
            <a:round/>
            <a:headEnd len="med" w="med" type="none"/>
            <a:tailEnd len="med" w="med" type="triangle"/>
          </a:ln>
        </p:spPr>
      </p:cxnSp>
      <p:sp>
        <p:nvSpPr>
          <p:cNvPr id="373" name="Google Shape;373;p73"/>
          <p:cNvSpPr txBox="1"/>
          <p:nvPr/>
        </p:nvSpPr>
        <p:spPr>
          <a:xfrm>
            <a:off x="5363575" y="1833000"/>
            <a:ext cx="1892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Insert second </a:t>
            </a:r>
            <a:r>
              <a:rPr lang="en" sz="1200">
                <a:solidFill>
                  <a:srgbClr val="5F6368"/>
                </a:solidFill>
                <a:latin typeface="Open Sans"/>
                <a:ea typeface="Open Sans"/>
                <a:cs typeface="Open Sans"/>
                <a:sym typeface="Open Sans"/>
              </a:rPr>
              <a:t>wireframe example </a:t>
            </a:r>
            <a:r>
              <a:rPr lang="en" sz="1200">
                <a:solidFill>
                  <a:srgbClr val="5F6368"/>
                </a:solidFill>
                <a:latin typeface="Open Sans"/>
                <a:ea typeface="Open Sans"/>
                <a:cs typeface="Open Sans"/>
                <a:sym typeface="Open Sans"/>
              </a:rPr>
              <a:t>that demonstrates design thinking aligned with user research </a:t>
            </a:r>
            <a:endParaRPr sz="1200">
              <a:solidFill>
                <a:srgbClr val="5F6368"/>
              </a:solidFill>
              <a:latin typeface="Open Sans"/>
              <a:ea typeface="Open Sans"/>
              <a:cs typeface="Open Sans"/>
              <a:sym typeface="Open Sans"/>
            </a:endParaRPr>
          </a:p>
        </p:txBody>
      </p:sp>
      <p:sp>
        <p:nvSpPr>
          <p:cNvPr id="374" name="Google Shape;374;p73"/>
          <p:cNvSpPr txBox="1"/>
          <p:nvPr/>
        </p:nvSpPr>
        <p:spPr>
          <a:xfrm>
            <a:off x="7927875" y="2717550"/>
            <a:ext cx="110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F6368"/>
                </a:solidFill>
                <a:latin typeface="Open Sans"/>
                <a:ea typeface="Open Sans"/>
                <a:cs typeface="Open Sans"/>
                <a:sym typeface="Open Sans"/>
              </a:rPr>
              <a:t>Listings of other sellers</a:t>
            </a:r>
            <a:endParaRPr sz="1000">
              <a:solidFill>
                <a:srgbClr val="5F6368"/>
              </a:solidFill>
              <a:latin typeface="Open Sans"/>
              <a:ea typeface="Open Sans"/>
              <a:cs typeface="Open Sans"/>
              <a:sym typeface="Open Sans"/>
            </a:endParaRPr>
          </a:p>
        </p:txBody>
      </p:sp>
      <p:pic>
        <p:nvPicPr>
          <p:cNvPr id="375" name="Google Shape;375;p73"/>
          <p:cNvPicPr preferRelativeResize="0"/>
          <p:nvPr/>
        </p:nvPicPr>
        <p:blipFill>
          <a:blip r:embed="rId3">
            <a:alphaModFix/>
          </a:blip>
          <a:stretch>
            <a:fillRect/>
          </a:stretch>
        </p:blipFill>
        <p:spPr>
          <a:xfrm>
            <a:off x="5059650" y="524350"/>
            <a:ext cx="2559300" cy="4490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4"/>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lang="en" sz="2400">
                <a:solidFill>
                  <a:srgbClr val="5F6368"/>
                </a:solidFill>
                <a:latin typeface="Open Sans"/>
                <a:ea typeface="Open Sans"/>
                <a:cs typeface="Open Sans"/>
                <a:sym typeface="Open Sans"/>
              </a:rPr>
              <a:t>Low</a:t>
            </a:r>
            <a:r>
              <a:rPr lang="en" sz="2400">
                <a:solidFill>
                  <a:srgbClr val="5F6368"/>
                </a:solidFill>
                <a:latin typeface="Open Sans"/>
                <a:ea typeface="Open Sans"/>
                <a:cs typeface="Open Sans"/>
                <a:sym typeface="Open Sans"/>
              </a:rPr>
              <a:t>-fidelity prototype</a:t>
            </a:r>
            <a:endParaRPr sz="2400">
              <a:solidFill>
                <a:srgbClr val="5F6368"/>
              </a:solidFill>
              <a:latin typeface="Open Sans"/>
              <a:ea typeface="Open Sans"/>
              <a:cs typeface="Open Sans"/>
              <a:sym typeface="Open Sans"/>
            </a:endParaRPr>
          </a:p>
        </p:txBody>
      </p:sp>
      <p:sp>
        <p:nvSpPr>
          <p:cNvPr id="381" name="Google Shape;381;p74"/>
          <p:cNvSpPr txBox="1"/>
          <p:nvPr/>
        </p:nvSpPr>
        <p:spPr>
          <a:xfrm>
            <a:off x="6011725" y="2110050"/>
            <a:ext cx="133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Screenshot of prototype with connections or prototype GIF</a:t>
            </a:r>
            <a:endParaRPr sz="1200">
              <a:solidFill>
                <a:srgbClr val="5F6368"/>
              </a:solidFill>
              <a:latin typeface="Open Sans"/>
              <a:ea typeface="Open Sans"/>
              <a:cs typeface="Open Sans"/>
              <a:sym typeface="Open Sans"/>
            </a:endParaRPr>
          </a:p>
        </p:txBody>
      </p:sp>
      <p:sp>
        <p:nvSpPr>
          <p:cNvPr id="382" name="Google Shape;382;p74"/>
          <p:cNvSpPr txBox="1"/>
          <p:nvPr/>
        </p:nvSpPr>
        <p:spPr>
          <a:xfrm>
            <a:off x="359525" y="1078450"/>
            <a:ext cx="3429900" cy="3309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The black screen is the very first page the user will see after opening the website. It has introduction and two main sections: SHOP and SELL.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Other screens complete the main user flow.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View </a:t>
            </a:r>
            <a:r>
              <a:rPr b="1" lang="en">
                <a:solidFill>
                  <a:srgbClr val="5F6368"/>
                </a:solidFill>
                <a:latin typeface="Open Sans"/>
                <a:ea typeface="Open Sans"/>
                <a:cs typeface="Open Sans"/>
                <a:sym typeface="Open Sans"/>
              </a:rPr>
              <a:t> </a:t>
            </a:r>
            <a:r>
              <a:rPr b="1" lang="en" u="sng">
                <a:solidFill>
                  <a:schemeClr val="hlink"/>
                </a:solidFill>
                <a:latin typeface="Open Sans"/>
                <a:ea typeface="Open Sans"/>
                <a:cs typeface="Open Sans"/>
                <a:sym typeface="Open Sans"/>
                <a:hlinkClick r:id="rId3"/>
              </a:rPr>
              <a:t>FancyKids low-fidelity prototype</a:t>
            </a:r>
            <a:endParaRPr b="1">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latin typeface="Open Sans"/>
              <a:ea typeface="Open Sans"/>
              <a:cs typeface="Open Sans"/>
              <a:sym typeface="Open Sans"/>
            </a:endParaRPr>
          </a:p>
        </p:txBody>
      </p:sp>
      <p:pic>
        <p:nvPicPr>
          <p:cNvPr id="383" name="Google Shape;383;p74"/>
          <p:cNvPicPr preferRelativeResize="0"/>
          <p:nvPr/>
        </p:nvPicPr>
        <p:blipFill>
          <a:blip r:embed="rId4">
            <a:alphaModFix/>
          </a:blip>
          <a:stretch>
            <a:fillRect/>
          </a:stretch>
        </p:blipFill>
        <p:spPr>
          <a:xfrm>
            <a:off x="3902825" y="1078450"/>
            <a:ext cx="5102201" cy="2690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5"/>
          <p:cNvSpPr txBox="1"/>
          <p:nvPr/>
        </p:nvSpPr>
        <p:spPr>
          <a:xfrm>
            <a:off x="517675" y="4481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Usability study: findings</a:t>
            </a:r>
            <a:endParaRPr sz="2400">
              <a:solidFill>
                <a:srgbClr val="5F6368"/>
              </a:solidFill>
              <a:latin typeface="Open Sans"/>
              <a:ea typeface="Open Sans"/>
              <a:cs typeface="Open Sans"/>
              <a:sym typeface="Open Sans"/>
            </a:endParaRPr>
          </a:p>
        </p:txBody>
      </p:sp>
      <p:sp>
        <p:nvSpPr>
          <p:cNvPr id="389" name="Google Shape;389;p75"/>
          <p:cNvSpPr txBox="1"/>
          <p:nvPr/>
        </p:nvSpPr>
        <p:spPr>
          <a:xfrm>
            <a:off x="456675" y="2022575"/>
            <a:ext cx="3336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F29900"/>
                </a:solidFill>
                <a:latin typeface="Open Sans"/>
                <a:ea typeface="Open Sans"/>
                <a:cs typeface="Open Sans"/>
                <a:sym typeface="Open Sans"/>
              </a:rPr>
              <a:t>Round 1 findings</a:t>
            </a:r>
            <a:endParaRPr b="1">
              <a:solidFill>
                <a:srgbClr val="F29900"/>
              </a:solidFill>
            </a:endParaRPr>
          </a:p>
        </p:txBody>
      </p:sp>
      <p:sp>
        <p:nvSpPr>
          <p:cNvPr id="390" name="Google Shape;390;p75"/>
          <p:cNvSpPr/>
          <p:nvPr/>
        </p:nvSpPr>
        <p:spPr>
          <a:xfrm>
            <a:off x="4477900" y="2422775"/>
            <a:ext cx="3775800" cy="20637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5"/>
          <p:cNvSpPr txBox="1"/>
          <p:nvPr/>
        </p:nvSpPr>
        <p:spPr>
          <a:xfrm>
            <a:off x="4984525" y="2568500"/>
            <a:ext cx="3336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5F6368"/>
                </a:solidFill>
                <a:latin typeface="Open Sans"/>
                <a:ea typeface="Open Sans"/>
                <a:cs typeface="Open Sans"/>
                <a:sym typeface="Open Sans"/>
              </a:rPr>
              <a:t>The App’s Logo is not as easily recognized as a button. </a:t>
            </a:r>
            <a:endParaRPr/>
          </a:p>
        </p:txBody>
      </p:sp>
      <p:sp>
        <p:nvSpPr>
          <p:cNvPr id="392" name="Google Shape;392;p75"/>
          <p:cNvSpPr/>
          <p:nvPr/>
        </p:nvSpPr>
        <p:spPr>
          <a:xfrm>
            <a:off x="4671550" y="2631198"/>
            <a:ext cx="274800" cy="2748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rgbClr val="FFFFFF"/>
                </a:solidFill>
                <a:latin typeface="Google Sans Medium"/>
                <a:ea typeface="Google Sans Medium"/>
                <a:cs typeface="Google Sans Medium"/>
                <a:sym typeface="Google Sans Medium"/>
              </a:rPr>
              <a:t>1</a:t>
            </a:r>
            <a:endParaRPr>
              <a:solidFill>
                <a:srgbClr val="FFFFFF"/>
              </a:solidFill>
              <a:latin typeface="Google Sans Medium"/>
              <a:ea typeface="Google Sans Medium"/>
              <a:cs typeface="Google Sans Medium"/>
              <a:sym typeface="Google Sans Medium"/>
            </a:endParaRPr>
          </a:p>
        </p:txBody>
      </p:sp>
      <p:sp>
        <p:nvSpPr>
          <p:cNvPr id="393" name="Google Shape;393;p75"/>
          <p:cNvSpPr txBox="1"/>
          <p:nvPr/>
        </p:nvSpPr>
        <p:spPr>
          <a:xfrm>
            <a:off x="4984525" y="3198325"/>
            <a:ext cx="3336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5F6368"/>
                </a:solidFill>
                <a:latin typeface="Open Sans"/>
                <a:ea typeface="Open Sans"/>
                <a:cs typeface="Open Sans"/>
                <a:sym typeface="Open Sans"/>
              </a:rPr>
              <a:t>Minor changes of Menu options are required</a:t>
            </a:r>
            <a:endParaRPr/>
          </a:p>
        </p:txBody>
      </p:sp>
      <p:sp>
        <p:nvSpPr>
          <p:cNvPr id="394" name="Google Shape;394;p75"/>
          <p:cNvSpPr/>
          <p:nvPr/>
        </p:nvSpPr>
        <p:spPr>
          <a:xfrm>
            <a:off x="4671550" y="3261023"/>
            <a:ext cx="274800" cy="2748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rgbClr val="FFFFFF"/>
                </a:solidFill>
                <a:latin typeface="Google Sans Medium"/>
                <a:ea typeface="Google Sans Medium"/>
                <a:cs typeface="Google Sans Medium"/>
                <a:sym typeface="Google Sans Medium"/>
              </a:rPr>
              <a:t>2</a:t>
            </a:r>
            <a:endParaRPr>
              <a:solidFill>
                <a:srgbClr val="FFFFFF"/>
              </a:solidFill>
              <a:latin typeface="Google Sans Medium"/>
              <a:ea typeface="Google Sans Medium"/>
              <a:cs typeface="Google Sans Medium"/>
              <a:sym typeface="Google Sans Medium"/>
            </a:endParaRPr>
          </a:p>
        </p:txBody>
      </p:sp>
      <p:sp>
        <p:nvSpPr>
          <p:cNvPr id="395" name="Google Shape;395;p75"/>
          <p:cNvSpPr txBox="1"/>
          <p:nvPr/>
        </p:nvSpPr>
        <p:spPr>
          <a:xfrm>
            <a:off x="4416900" y="2022575"/>
            <a:ext cx="3336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F29900"/>
                </a:solidFill>
                <a:latin typeface="Open Sans"/>
                <a:ea typeface="Open Sans"/>
                <a:cs typeface="Open Sans"/>
                <a:sym typeface="Open Sans"/>
              </a:rPr>
              <a:t>Round 2 findings</a:t>
            </a:r>
            <a:endParaRPr b="1">
              <a:solidFill>
                <a:srgbClr val="F29900"/>
              </a:solidFill>
            </a:endParaRPr>
          </a:p>
        </p:txBody>
      </p:sp>
      <p:sp>
        <p:nvSpPr>
          <p:cNvPr id="396" name="Google Shape;396;p75"/>
          <p:cNvSpPr/>
          <p:nvPr/>
        </p:nvSpPr>
        <p:spPr>
          <a:xfrm>
            <a:off x="456675" y="2422775"/>
            <a:ext cx="3775800" cy="20637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5"/>
          <p:cNvSpPr txBox="1"/>
          <p:nvPr/>
        </p:nvSpPr>
        <p:spPr>
          <a:xfrm>
            <a:off x="963300" y="2568500"/>
            <a:ext cx="3336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5F6368"/>
                </a:solidFill>
                <a:latin typeface="Open Sans"/>
                <a:ea typeface="Open Sans"/>
                <a:cs typeface="Open Sans"/>
                <a:sym typeface="Open Sans"/>
              </a:rPr>
              <a:t>Users want more customization options</a:t>
            </a:r>
            <a:endParaRPr/>
          </a:p>
        </p:txBody>
      </p:sp>
      <p:sp>
        <p:nvSpPr>
          <p:cNvPr id="398" name="Google Shape;398;p75"/>
          <p:cNvSpPr/>
          <p:nvPr/>
        </p:nvSpPr>
        <p:spPr>
          <a:xfrm>
            <a:off x="650325" y="2631198"/>
            <a:ext cx="274800" cy="2748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rgbClr val="FFFFFF"/>
                </a:solidFill>
                <a:latin typeface="Google Sans Medium"/>
                <a:ea typeface="Google Sans Medium"/>
                <a:cs typeface="Google Sans Medium"/>
                <a:sym typeface="Google Sans Medium"/>
              </a:rPr>
              <a:t>1</a:t>
            </a:r>
            <a:endParaRPr>
              <a:solidFill>
                <a:srgbClr val="FFFFFF"/>
              </a:solidFill>
              <a:latin typeface="Google Sans Medium"/>
              <a:ea typeface="Google Sans Medium"/>
              <a:cs typeface="Google Sans Medium"/>
              <a:sym typeface="Google Sans Medium"/>
            </a:endParaRPr>
          </a:p>
        </p:txBody>
      </p:sp>
      <p:sp>
        <p:nvSpPr>
          <p:cNvPr id="399" name="Google Shape;399;p75"/>
          <p:cNvSpPr txBox="1"/>
          <p:nvPr/>
        </p:nvSpPr>
        <p:spPr>
          <a:xfrm>
            <a:off x="963300" y="3198325"/>
            <a:ext cx="3336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5F6368"/>
                </a:solidFill>
                <a:latin typeface="Open Sans"/>
                <a:ea typeface="Open Sans"/>
                <a:cs typeface="Open Sans"/>
                <a:sym typeface="Open Sans"/>
              </a:rPr>
              <a:t>Users want a more intuitive way to access the new listing creation.</a:t>
            </a:r>
            <a:endParaRPr/>
          </a:p>
        </p:txBody>
      </p:sp>
      <p:sp>
        <p:nvSpPr>
          <p:cNvPr id="400" name="Google Shape;400;p75"/>
          <p:cNvSpPr/>
          <p:nvPr/>
        </p:nvSpPr>
        <p:spPr>
          <a:xfrm>
            <a:off x="650325" y="3261023"/>
            <a:ext cx="274800" cy="2748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rgbClr val="FFFFFF"/>
                </a:solidFill>
                <a:latin typeface="Google Sans Medium"/>
                <a:ea typeface="Google Sans Medium"/>
                <a:cs typeface="Google Sans Medium"/>
                <a:sym typeface="Google Sans Medium"/>
              </a:rPr>
              <a:t>2</a:t>
            </a:r>
            <a:endParaRPr>
              <a:solidFill>
                <a:srgbClr val="FFFFFF"/>
              </a:solidFill>
              <a:latin typeface="Google Sans Medium"/>
              <a:ea typeface="Google Sans Medium"/>
              <a:cs typeface="Google Sans Medium"/>
              <a:sym typeface="Google Sans Medium"/>
            </a:endParaRPr>
          </a:p>
        </p:txBody>
      </p:sp>
      <p:sp>
        <p:nvSpPr>
          <p:cNvPr id="401" name="Google Shape;401;p75"/>
          <p:cNvSpPr txBox="1"/>
          <p:nvPr/>
        </p:nvSpPr>
        <p:spPr>
          <a:xfrm>
            <a:off x="916138" y="3828150"/>
            <a:ext cx="3336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5F6368"/>
                </a:solidFill>
                <a:latin typeface="Open Sans"/>
                <a:ea typeface="Open Sans"/>
                <a:cs typeface="Open Sans"/>
                <a:sym typeface="Open Sans"/>
              </a:rPr>
              <a:t>Users want to change some button’s names and icons</a:t>
            </a:r>
            <a:endParaRPr/>
          </a:p>
        </p:txBody>
      </p:sp>
      <p:sp>
        <p:nvSpPr>
          <p:cNvPr id="402" name="Google Shape;402;p75"/>
          <p:cNvSpPr/>
          <p:nvPr/>
        </p:nvSpPr>
        <p:spPr>
          <a:xfrm>
            <a:off x="650313" y="3890848"/>
            <a:ext cx="274800" cy="2748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rgbClr val="FFFFFF"/>
                </a:solidFill>
                <a:latin typeface="Google Sans Medium"/>
                <a:ea typeface="Google Sans Medium"/>
                <a:cs typeface="Google Sans Medium"/>
                <a:sym typeface="Google Sans Medium"/>
              </a:rPr>
              <a:t>3</a:t>
            </a:r>
            <a:endParaRPr>
              <a:solidFill>
                <a:srgbClr val="FFFFFF"/>
              </a:solidFill>
              <a:latin typeface="Google Sans Medium"/>
              <a:ea typeface="Google Sans Medium"/>
              <a:cs typeface="Google Sans Medium"/>
              <a:sym typeface="Google Sans Medium"/>
            </a:endParaRPr>
          </a:p>
        </p:txBody>
      </p:sp>
      <p:pic>
        <p:nvPicPr>
          <p:cNvPr id="403" name="Google Shape;403;p75"/>
          <p:cNvPicPr preferRelativeResize="0"/>
          <p:nvPr/>
        </p:nvPicPr>
        <p:blipFill>
          <a:blip r:embed="rId3">
            <a:alphaModFix/>
          </a:blip>
          <a:stretch>
            <a:fillRect/>
          </a:stretch>
        </p:blipFill>
        <p:spPr>
          <a:xfrm>
            <a:off x="6298325" y="183400"/>
            <a:ext cx="2515676" cy="228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A853"/>
        </a:solidFill>
      </p:bgPr>
    </p:bg>
    <p:spTree>
      <p:nvGrpSpPr>
        <p:cNvPr id="407" name="Shape 407"/>
        <p:cNvGrpSpPr/>
        <p:nvPr/>
      </p:nvGrpSpPr>
      <p:grpSpPr>
        <a:xfrm>
          <a:off x="0" y="0"/>
          <a:ext cx="0" cy="0"/>
          <a:chOff x="0" y="0"/>
          <a:chExt cx="0" cy="0"/>
        </a:xfrm>
      </p:grpSpPr>
      <p:sp>
        <p:nvSpPr>
          <p:cNvPr id="408" name="Google Shape;408;p76"/>
          <p:cNvSpPr txBox="1"/>
          <p:nvPr/>
        </p:nvSpPr>
        <p:spPr>
          <a:xfrm>
            <a:off x="3721275" y="2048400"/>
            <a:ext cx="3990000" cy="1046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Mockups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High-fidelity prototype</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Accessibility</a:t>
            </a:r>
            <a:endParaRPr>
              <a:solidFill>
                <a:srgbClr val="FFFFFF"/>
              </a:solidFill>
              <a:latin typeface="Open Sans"/>
              <a:ea typeface="Open Sans"/>
              <a:cs typeface="Open Sans"/>
              <a:sym typeface="Open Sans"/>
            </a:endParaRPr>
          </a:p>
        </p:txBody>
      </p:sp>
      <p:sp>
        <p:nvSpPr>
          <p:cNvPr id="409" name="Google Shape;409;p76"/>
          <p:cNvSpPr txBox="1"/>
          <p:nvPr/>
        </p:nvSpPr>
        <p:spPr>
          <a:xfrm>
            <a:off x="-468875" y="2082300"/>
            <a:ext cx="3704400" cy="9789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Refining</a:t>
            </a:r>
            <a:endParaRPr sz="2400">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the design</a:t>
            </a:r>
            <a:endParaRPr sz="2400">
              <a:solidFill>
                <a:srgbClr val="FFFFFF"/>
              </a:solidFill>
              <a:latin typeface="Open Sans"/>
              <a:ea typeface="Open Sans"/>
              <a:cs typeface="Open Sans"/>
              <a:sym typeface="Open Sans"/>
            </a:endParaRPr>
          </a:p>
        </p:txBody>
      </p:sp>
      <p:cxnSp>
        <p:nvCxnSpPr>
          <p:cNvPr id="410" name="Google Shape;410;p76"/>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7"/>
          <p:cNvSpPr txBox="1"/>
          <p:nvPr/>
        </p:nvSpPr>
        <p:spPr>
          <a:xfrm>
            <a:off x="517675" y="524350"/>
            <a:ext cx="2647200" cy="8313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Mockups</a:t>
            </a:r>
            <a:endParaRPr sz="2400">
              <a:solidFill>
                <a:srgbClr val="5F6368"/>
              </a:solidFill>
              <a:latin typeface="Open Sans"/>
              <a:ea typeface="Open Sans"/>
              <a:cs typeface="Open Sans"/>
              <a:sym typeface="Open Sans"/>
            </a:endParaRPr>
          </a:p>
          <a:p>
            <a:pPr indent="0" lvl="0" marL="0" rtl="0" algn="l">
              <a:spcBef>
                <a:spcPts val="0"/>
              </a:spcBef>
              <a:spcAft>
                <a:spcPts val="0"/>
              </a:spcAft>
              <a:buNone/>
            </a:pPr>
            <a:r>
              <a:rPr lang="en" sz="1800">
                <a:solidFill>
                  <a:srgbClr val="5F6368"/>
                </a:solidFill>
                <a:latin typeface="Open Sans"/>
                <a:ea typeface="Open Sans"/>
                <a:cs typeface="Open Sans"/>
                <a:sym typeface="Open Sans"/>
              </a:rPr>
              <a:t>Menu screen</a:t>
            </a:r>
            <a:endParaRPr sz="1800">
              <a:solidFill>
                <a:srgbClr val="5F6368"/>
              </a:solidFill>
              <a:latin typeface="Open Sans"/>
              <a:ea typeface="Open Sans"/>
              <a:cs typeface="Open Sans"/>
              <a:sym typeface="Open Sans"/>
            </a:endParaRPr>
          </a:p>
        </p:txBody>
      </p:sp>
      <p:sp>
        <p:nvSpPr>
          <p:cNvPr id="416" name="Google Shape;416;p77"/>
          <p:cNvSpPr txBox="1"/>
          <p:nvPr/>
        </p:nvSpPr>
        <p:spPr>
          <a:xfrm>
            <a:off x="453125" y="1484775"/>
            <a:ext cx="2711700" cy="3632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I changed the navigation and menu options, as well as the app’s logo. The study participants didn’t understand that the logo can be a homepage button. I added the separate homepage button, removed the hamburger menu and the Try On Child feature from the bottom.</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p>
        </p:txBody>
      </p:sp>
      <p:sp>
        <p:nvSpPr>
          <p:cNvPr id="417" name="Google Shape;417;p77"/>
          <p:cNvSpPr/>
          <p:nvPr/>
        </p:nvSpPr>
        <p:spPr>
          <a:xfrm>
            <a:off x="3718563" y="125000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7"/>
          <p:cNvSpPr txBox="1"/>
          <p:nvPr/>
        </p:nvSpPr>
        <p:spPr>
          <a:xfrm>
            <a:off x="4008525" y="2393750"/>
            <a:ext cx="1239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Image of selected screen before usability study</a:t>
            </a:r>
            <a:endParaRPr sz="1200">
              <a:solidFill>
                <a:srgbClr val="5F6368"/>
              </a:solidFill>
              <a:latin typeface="Open Sans"/>
              <a:ea typeface="Open Sans"/>
              <a:cs typeface="Open Sans"/>
              <a:sym typeface="Open Sans"/>
            </a:endParaRPr>
          </a:p>
        </p:txBody>
      </p:sp>
      <p:sp>
        <p:nvSpPr>
          <p:cNvPr id="419" name="Google Shape;419;p77"/>
          <p:cNvSpPr/>
          <p:nvPr/>
        </p:nvSpPr>
        <p:spPr>
          <a:xfrm>
            <a:off x="6774138" y="126830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0" name="Google Shape;420;p77"/>
          <p:cNvCxnSpPr/>
          <p:nvPr/>
        </p:nvCxnSpPr>
        <p:spPr>
          <a:xfrm>
            <a:off x="5749763" y="2855450"/>
            <a:ext cx="812100" cy="0"/>
          </a:xfrm>
          <a:prstGeom prst="straightConnector1">
            <a:avLst/>
          </a:prstGeom>
          <a:noFill/>
          <a:ln cap="flat" cmpd="sng" w="28575">
            <a:solidFill>
              <a:srgbClr val="34A853"/>
            </a:solidFill>
            <a:prstDash val="solid"/>
            <a:round/>
            <a:headEnd len="med" w="med" type="none"/>
            <a:tailEnd len="med" w="med" type="triangle"/>
          </a:ln>
        </p:spPr>
      </p:cxnSp>
      <p:sp>
        <p:nvSpPr>
          <p:cNvPr id="421" name="Google Shape;421;p77"/>
          <p:cNvSpPr txBox="1"/>
          <p:nvPr/>
        </p:nvSpPr>
        <p:spPr>
          <a:xfrm>
            <a:off x="3451125" y="853300"/>
            <a:ext cx="2353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34A853"/>
                </a:solidFill>
                <a:latin typeface="Open Sans"/>
                <a:ea typeface="Open Sans"/>
                <a:cs typeface="Open Sans"/>
                <a:sym typeface="Open Sans"/>
              </a:rPr>
              <a:t>Before usability study</a:t>
            </a:r>
            <a:endParaRPr sz="1200">
              <a:solidFill>
                <a:srgbClr val="34A853"/>
              </a:solidFill>
              <a:latin typeface="Open Sans"/>
              <a:ea typeface="Open Sans"/>
              <a:cs typeface="Open Sans"/>
              <a:sym typeface="Open Sans"/>
            </a:endParaRPr>
          </a:p>
          <a:p>
            <a:pPr indent="0" lvl="0" marL="0" rtl="0" algn="l">
              <a:spcBef>
                <a:spcPts val="0"/>
              </a:spcBef>
              <a:spcAft>
                <a:spcPts val="0"/>
              </a:spcAft>
              <a:buNone/>
            </a:pPr>
            <a:r>
              <a:t/>
            </a:r>
            <a:endParaRPr>
              <a:solidFill>
                <a:srgbClr val="1967D2"/>
              </a:solidFill>
            </a:endParaRPr>
          </a:p>
        </p:txBody>
      </p:sp>
      <p:sp>
        <p:nvSpPr>
          <p:cNvPr id="422" name="Google Shape;422;p77"/>
          <p:cNvSpPr txBox="1"/>
          <p:nvPr/>
        </p:nvSpPr>
        <p:spPr>
          <a:xfrm>
            <a:off x="6506700" y="853300"/>
            <a:ext cx="2353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34A853"/>
                </a:solidFill>
                <a:latin typeface="Open Sans"/>
                <a:ea typeface="Open Sans"/>
                <a:cs typeface="Open Sans"/>
                <a:sym typeface="Open Sans"/>
              </a:rPr>
              <a:t>After usability study</a:t>
            </a:r>
            <a:endParaRPr sz="1200">
              <a:solidFill>
                <a:srgbClr val="34A853"/>
              </a:solidFill>
              <a:latin typeface="Open Sans"/>
              <a:ea typeface="Open Sans"/>
              <a:cs typeface="Open Sans"/>
              <a:sym typeface="Open Sans"/>
            </a:endParaRPr>
          </a:p>
          <a:p>
            <a:pPr indent="0" lvl="0" marL="0" rtl="0" algn="l">
              <a:spcBef>
                <a:spcPts val="0"/>
              </a:spcBef>
              <a:spcAft>
                <a:spcPts val="0"/>
              </a:spcAft>
              <a:buNone/>
            </a:pPr>
            <a:r>
              <a:t/>
            </a:r>
            <a:endParaRPr>
              <a:solidFill>
                <a:srgbClr val="1967D2"/>
              </a:solidFill>
            </a:endParaRPr>
          </a:p>
        </p:txBody>
      </p:sp>
      <p:sp>
        <p:nvSpPr>
          <p:cNvPr id="423" name="Google Shape;423;p77"/>
          <p:cNvSpPr txBox="1"/>
          <p:nvPr/>
        </p:nvSpPr>
        <p:spPr>
          <a:xfrm>
            <a:off x="7064125" y="2393750"/>
            <a:ext cx="1239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Image of selected screen after usability study</a:t>
            </a:r>
            <a:endParaRPr sz="1200">
              <a:solidFill>
                <a:srgbClr val="5F6368"/>
              </a:solidFill>
              <a:latin typeface="Open Sans"/>
              <a:ea typeface="Open Sans"/>
              <a:cs typeface="Open Sans"/>
              <a:sym typeface="Open Sans"/>
            </a:endParaRPr>
          </a:p>
        </p:txBody>
      </p:sp>
      <p:pic>
        <p:nvPicPr>
          <p:cNvPr id="424" name="Google Shape;424;p77"/>
          <p:cNvPicPr preferRelativeResize="0"/>
          <p:nvPr/>
        </p:nvPicPr>
        <p:blipFill>
          <a:blip r:embed="rId3">
            <a:alphaModFix/>
          </a:blip>
          <a:stretch>
            <a:fillRect/>
          </a:stretch>
        </p:blipFill>
        <p:spPr>
          <a:xfrm>
            <a:off x="3624640" y="1183500"/>
            <a:ext cx="2006761" cy="3632699"/>
          </a:xfrm>
          <a:prstGeom prst="rect">
            <a:avLst/>
          </a:prstGeom>
          <a:noFill/>
          <a:ln>
            <a:noFill/>
          </a:ln>
        </p:spPr>
      </p:pic>
      <p:pic>
        <p:nvPicPr>
          <p:cNvPr id="425" name="Google Shape;425;p77"/>
          <p:cNvPicPr preferRelativeResize="0"/>
          <p:nvPr/>
        </p:nvPicPr>
        <p:blipFill>
          <a:blip r:embed="rId4">
            <a:alphaModFix/>
          </a:blip>
          <a:stretch>
            <a:fillRect/>
          </a:stretch>
        </p:blipFill>
        <p:spPr>
          <a:xfrm>
            <a:off x="6754200" y="1183500"/>
            <a:ext cx="2006750" cy="3608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0"/>
          <p:cNvSpPr txBox="1"/>
          <p:nvPr/>
        </p:nvSpPr>
        <p:spPr>
          <a:xfrm>
            <a:off x="1127925" y="1145525"/>
            <a:ext cx="4086000" cy="23550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The product: </a:t>
            </a:r>
            <a:endParaRPr>
              <a:solidFill>
                <a:srgbClr val="4285F4"/>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FancyKids app is a clothing store that offers affordable pricing options. The typical user is a parent with kids under 12 years old. </a:t>
            </a:r>
            <a:r>
              <a:rPr lang="en" sz="1200">
                <a:solidFill>
                  <a:srgbClr val="5F6368"/>
                </a:solidFill>
                <a:highlight>
                  <a:srgbClr val="FFFFFF"/>
                </a:highlight>
                <a:latin typeface="Open Sans"/>
                <a:ea typeface="Open Sans"/>
                <a:cs typeface="Open Sans"/>
                <a:sym typeface="Open Sans"/>
              </a:rPr>
              <a:t>The best part? In addition to buying clothes for their kids, parents can also sell their children's outgrown clothing on the app. FancyKids app is designed to make the life of parents easier by offering a one-stop-shop for all their kids' clothing needs.</a:t>
            </a:r>
            <a:endParaRPr b="1" sz="1200">
              <a:solidFill>
                <a:srgbClr val="5F6368"/>
              </a:solidFill>
              <a:latin typeface="Open Sans"/>
              <a:ea typeface="Open Sans"/>
              <a:cs typeface="Open Sans"/>
              <a:sym typeface="Open Sans"/>
            </a:endParaRPr>
          </a:p>
        </p:txBody>
      </p:sp>
      <p:sp>
        <p:nvSpPr>
          <p:cNvPr id="238" name="Google Shape;238;p60"/>
          <p:cNvSpPr txBox="1"/>
          <p:nvPr/>
        </p:nvSpPr>
        <p:spPr>
          <a:xfrm>
            <a:off x="517675" y="524350"/>
            <a:ext cx="48099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239" name="Google Shape;239;p60"/>
          <p:cNvSpPr/>
          <p:nvPr/>
        </p:nvSpPr>
        <p:spPr>
          <a:xfrm>
            <a:off x="414525" y="1145525"/>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0"/>
          <p:cNvSpPr txBox="1"/>
          <p:nvPr/>
        </p:nvSpPr>
        <p:spPr>
          <a:xfrm>
            <a:off x="1127925" y="3629285"/>
            <a:ext cx="3446100" cy="692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4285F4"/>
                </a:solidFill>
                <a:latin typeface="Open Sans SemiBold"/>
                <a:ea typeface="Open Sans SemiBold"/>
                <a:cs typeface="Open Sans SemiBold"/>
                <a:sym typeface="Open Sans SemiBold"/>
              </a:rPr>
              <a:t>Project duration:</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November 2023 - December 2023</a:t>
            </a:r>
            <a:endParaRPr b="1" sz="1200">
              <a:solidFill>
                <a:srgbClr val="4285F4"/>
              </a:solidFill>
              <a:latin typeface="Open Sans"/>
              <a:ea typeface="Open Sans"/>
              <a:cs typeface="Open Sans"/>
              <a:sym typeface="Open Sans"/>
            </a:endParaRPr>
          </a:p>
        </p:txBody>
      </p:sp>
      <p:sp>
        <p:nvSpPr>
          <p:cNvPr id="241" name="Google Shape;241;p60"/>
          <p:cNvSpPr/>
          <p:nvPr/>
        </p:nvSpPr>
        <p:spPr>
          <a:xfrm>
            <a:off x="517675" y="3629285"/>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0"/>
          <p:cNvSpPr/>
          <p:nvPr/>
        </p:nvSpPr>
        <p:spPr>
          <a:xfrm>
            <a:off x="643388" y="3755536"/>
            <a:ext cx="261874" cy="260801"/>
          </a:xfrm>
          <a:custGeom>
            <a:rect b="b" l="l" r="r" t="t"/>
            <a:pathLst>
              <a:path extrusionOk="0" h="1045" w="1048">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3" name="Google Shape;243;p60"/>
          <p:cNvSpPr/>
          <p:nvPr/>
        </p:nvSpPr>
        <p:spPr>
          <a:xfrm>
            <a:off x="507364" y="1293587"/>
            <a:ext cx="327623" cy="217176"/>
          </a:xfrm>
          <a:custGeom>
            <a:rect b="b" l="l" r="r" t="t"/>
            <a:pathLst>
              <a:path extrusionOk="0" h="765" w="1149">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4" name="Google Shape;244;p60"/>
          <p:cNvSpPr txBox="1"/>
          <p:nvPr/>
        </p:nvSpPr>
        <p:spPr>
          <a:xfrm>
            <a:off x="6301825" y="2412325"/>
            <a:ext cx="1811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Preview of selected polished designs.</a:t>
            </a:r>
            <a:endParaRPr sz="1200">
              <a:solidFill>
                <a:srgbClr val="5F6368"/>
              </a:solidFill>
              <a:latin typeface="Open Sans"/>
              <a:ea typeface="Open Sans"/>
              <a:cs typeface="Open Sans"/>
              <a:sym typeface="Open Sans"/>
            </a:endParaRPr>
          </a:p>
        </p:txBody>
      </p:sp>
      <p:pic>
        <p:nvPicPr>
          <p:cNvPr id="245" name="Google Shape;245;p60"/>
          <p:cNvPicPr preferRelativeResize="0"/>
          <p:nvPr/>
        </p:nvPicPr>
        <p:blipFill>
          <a:blip r:embed="rId3">
            <a:alphaModFix/>
          </a:blip>
          <a:stretch>
            <a:fillRect/>
          </a:stretch>
        </p:blipFill>
        <p:spPr>
          <a:xfrm>
            <a:off x="5865975" y="317125"/>
            <a:ext cx="2539150" cy="4362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8"/>
          <p:cNvSpPr txBox="1"/>
          <p:nvPr/>
        </p:nvSpPr>
        <p:spPr>
          <a:xfrm>
            <a:off x="517675" y="524350"/>
            <a:ext cx="3012900" cy="8313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Mockups</a:t>
            </a:r>
            <a:endParaRPr sz="2400">
              <a:solidFill>
                <a:srgbClr val="5F6368"/>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800">
                <a:solidFill>
                  <a:srgbClr val="5F6368"/>
                </a:solidFill>
                <a:latin typeface="Open Sans"/>
                <a:ea typeface="Open Sans"/>
                <a:cs typeface="Open Sans"/>
                <a:sym typeface="Open Sans"/>
              </a:rPr>
              <a:t>SELL section</a:t>
            </a:r>
            <a:endParaRPr sz="2400">
              <a:solidFill>
                <a:srgbClr val="5F6368"/>
              </a:solidFill>
              <a:latin typeface="Open Sans"/>
              <a:ea typeface="Open Sans"/>
              <a:cs typeface="Open Sans"/>
              <a:sym typeface="Open Sans"/>
            </a:endParaRPr>
          </a:p>
        </p:txBody>
      </p:sp>
      <p:sp>
        <p:nvSpPr>
          <p:cNvPr id="431" name="Google Shape;431;p78"/>
          <p:cNvSpPr txBox="1"/>
          <p:nvPr/>
        </p:nvSpPr>
        <p:spPr>
          <a:xfrm>
            <a:off x="517675" y="1522550"/>
            <a:ext cx="2421300" cy="29862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The above changes affected all screens. The arrow back was moved to top of the screen and the homepage button is at bottom now. I changed the logo and the “Apply your location” button.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p>
        </p:txBody>
      </p:sp>
      <p:sp>
        <p:nvSpPr>
          <p:cNvPr id="432" name="Google Shape;432;p78"/>
          <p:cNvSpPr/>
          <p:nvPr/>
        </p:nvSpPr>
        <p:spPr>
          <a:xfrm>
            <a:off x="3718563" y="125000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8"/>
          <p:cNvSpPr/>
          <p:nvPr/>
        </p:nvSpPr>
        <p:spPr>
          <a:xfrm>
            <a:off x="6774138" y="126830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4" name="Google Shape;434;p78"/>
          <p:cNvCxnSpPr/>
          <p:nvPr/>
        </p:nvCxnSpPr>
        <p:spPr>
          <a:xfrm>
            <a:off x="5749763" y="2855450"/>
            <a:ext cx="812100" cy="0"/>
          </a:xfrm>
          <a:prstGeom prst="straightConnector1">
            <a:avLst/>
          </a:prstGeom>
          <a:noFill/>
          <a:ln cap="flat" cmpd="sng" w="28575">
            <a:solidFill>
              <a:srgbClr val="34A853"/>
            </a:solidFill>
            <a:prstDash val="solid"/>
            <a:round/>
            <a:headEnd len="med" w="med" type="none"/>
            <a:tailEnd len="med" w="med" type="triangle"/>
          </a:ln>
        </p:spPr>
      </p:cxnSp>
      <p:sp>
        <p:nvSpPr>
          <p:cNvPr id="435" name="Google Shape;435;p78"/>
          <p:cNvSpPr txBox="1"/>
          <p:nvPr/>
        </p:nvSpPr>
        <p:spPr>
          <a:xfrm>
            <a:off x="3451125" y="853300"/>
            <a:ext cx="2353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34A853"/>
                </a:solidFill>
                <a:latin typeface="Open Sans"/>
                <a:ea typeface="Open Sans"/>
                <a:cs typeface="Open Sans"/>
                <a:sym typeface="Open Sans"/>
              </a:rPr>
              <a:t>Before usability study</a:t>
            </a:r>
            <a:endParaRPr sz="1200">
              <a:solidFill>
                <a:srgbClr val="34A853"/>
              </a:solidFill>
              <a:latin typeface="Open Sans"/>
              <a:ea typeface="Open Sans"/>
              <a:cs typeface="Open Sans"/>
              <a:sym typeface="Open Sans"/>
            </a:endParaRPr>
          </a:p>
          <a:p>
            <a:pPr indent="0" lvl="0" marL="0" rtl="0" algn="l">
              <a:spcBef>
                <a:spcPts val="0"/>
              </a:spcBef>
              <a:spcAft>
                <a:spcPts val="0"/>
              </a:spcAft>
              <a:buNone/>
            </a:pPr>
            <a:r>
              <a:t/>
            </a:r>
            <a:endParaRPr>
              <a:solidFill>
                <a:srgbClr val="1967D2"/>
              </a:solidFill>
            </a:endParaRPr>
          </a:p>
        </p:txBody>
      </p:sp>
      <p:sp>
        <p:nvSpPr>
          <p:cNvPr id="436" name="Google Shape;436;p78"/>
          <p:cNvSpPr txBox="1"/>
          <p:nvPr/>
        </p:nvSpPr>
        <p:spPr>
          <a:xfrm>
            <a:off x="6506700" y="853300"/>
            <a:ext cx="2353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34A853"/>
                </a:solidFill>
                <a:latin typeface="Open Sans"/>
                <a:ea typeface="Open Sans"/>
                <a:cs typeface="Open Sans"/>
                <a:sym typeface="Open Sans"/>
              </a:rPr>
              <a:t>After usability study</a:t>
            </a:r>
            <a:endParaRPr sz="1200">
              <a:solidFill>
                <a:srgbClr val="34A853"/>
              </a:solidFill>
              <a:latin typeface="Open Sans"/>
              <a:ea typeface="Open Sans"/>
              <a:cs typeface="Open Sans"/>
              <a:sym typeface="Open Sans"/>
            </a:endParaRPr>
          </a:p>
          <a:p>
            <a:pPr indent="0" lvl="0" marL="0" rtl="0" algn="l">
              <a:spcBef>
                <a:spcPts val="0"/>
              </a:spcBef>
              <a:spcAft>
                <a:spcPts val="0"/>
              </a:spcAft>
              <a:buNone/>
            </a:pPr>
            <a:r>
              <a:t/>
            </a:r>
            <a:endParaRPr>
              <a:solidFill>
                <a:srgbClr val="1967D2"/>
              </a:solidFill>
            </a:endParaRPr>
          </a:p>
        </p:txBody>
      </p:sp>
      <p:sp>
        <p:nvSpPr>
          <p:cNvPr id="437" name="Google Shape;437;p78"/>
          <p:cNvSpPr txBox="1"/>
          <p:nvPr/>
        </p:nvSpPr>
        <p:spPr>
          <a:xfrm>
            <a:off x="4008525" y="2393750"/>
            <a:ext cx="1239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Image of selected screen before usability study</a:t>
            </a:r>
            <a:endParaRPr sz="1200">
              <a:solidFill>
                <a:srgbClr val="5F6368"/>
              </a:solidFill>
              <a:latin typeface="Open Sans"/>
              <a:ea typeface="Open Sans"/>
              <a:cs typeface="Open Sans"/>
              <a:sym typeface="Open Sans"/>
            </a:endParaRPr>
          </a:p>
        </p:txBody>
      </p:sp>
      <p:sp>
        <p:nvSpPr>
          <p:cNvPr id="438" name="Google Shape;438;p78"/>
          <p:cNvSpPr txBox="1"/>
          <p:nvPr/>
        </p:nvSpPr>
        <p:spPr>
          <a:xfrm>
            <a:off x="7064125" y="2393750"/>
            <a:ext cx="1239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Image of selected screen after usability study</a:t>
            </a:r>
            <a:endParaRPr sz="1200">
              <a:solidFill>
                <a:srgbClr val="5F6368"/>
              </a:solidFill>
              <a:latin typeface="Open Sans"/>
              <a:ea typeface="Open Sans"/>
              <a:cs typeface="Open Sans"/>
              <a:sym typeface="Open Sans"/>
            </a:endParaRPr>
          </a:p>
        </p:txBody>
      </p:sp>
      <p:pic>
        <p:nvPicPr>
          <p:cNvPr id="439" name="Google Shape;439;p78"/>
          <p:cNvPicPr preferRelativeResize="0"/>
          <p:nvPr/>
        </p:nvPicPr>
        <p:blipFill>
          <a:blip r:embed="rId3">
            <a:alphaModFix/>
          </a:blip>
          <a:stretch>
            <a:fillRect/>
          </a:stretch>
        </p:blipFill>
        <p:spPr>
          <a:xfrm>
            <a:off x="3684700" y="1268300"/>
            <a:ext cx="1934000" cy="3451323"/>
          </a:xfrm>
          <a:prstGeom prst="rect">
            <a:avLst/>
          </a:prstGeom>
          <a:noFill/>
          <a:ln>
            <a:noFill/>
          </a:ln>
        </p:spPr>
      </p:pic>
      <p:pic>
        <p:nvPicPr>
          <p:cNvPr id="440" name="Google Shape;440;p78"/>
          <p:cNvPicPr preferRelativeResize="0"/>
          <p:nvPr/>
        </p:nvPicPr>
        <p:blipFill>
          <a:blip r:embed="rId4">
            <a:alphaModFix/>
          </a:blip>
          <a:stretch>
            <a:fillRect/>
          </a:stretch>
        </p:blipFill>
        <p:spPr>
          <a:xfrm>
            <a:off x="6716600" y="1250000"/>
            <a:ext cx="1934000" cy="343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9"/>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Mockups: main user flow (shop)</a:t>
            </a:r>
            <a:endParaRPr sz="2400">
              <a:solidFill>
                <a:srgbClr val="5F6368"/>
              </a:solidFill>
              <a:latin typeface="Open Sans"/>
              <a:ea typeface="Open Sans"/>
              <a:cs typeface="Open Sans"/>
              <a:sym typeface="Open Sans"/>
            </a:endParaRPr>
          </a:p>
        </p:txBody>
      </p:sp>
      <p:sp>
        <p:nvSpPr>
          <p:cNvPr id="446" name="Google Shape;446;p79"/>
          <p:cNvSpPr/>
          <p:nvPr/>
        </p:nvSpPr>
        <p:spPr>
          <a:xfrm>
            <a:off x="531000" y="1391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9"/>
          <p:cNvSpPr/>
          <p:nvPr/>
        </p:nvSpPr>
        <p:spPr>
          <a:xfrm>
            <a:off x="2601788" y="1413675"/>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9"/>
          <p:cNvSpPr/>
          <p:nvPr/>
        </p:nvSpPr>
        <p:spPr>
          <a:xfrm>
            <a:off x="4697950" y="1447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9"/>
          <p:cNvSpPr/>
          <p:nvPr/>
        </p:nvSpPr>
        <p:spPr>
          <a:xfrm>
            <a:off x="6794100" y="1447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9"/>
          <p:cNvSpPr txBox="1"/>
          <p:nvPr/>
        </p:nvSpPr>
        <p:spPr>
          <a:xfrm>
            <a:off x="890250" y="2701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451" name="Google Shape;451;p79"/>
          <p:cNvSpPr txBox="1"/>
          <p:nvPr/>
        </p:nvSpPr>
        <p:spPr>
          <a:xfrm>
            <a:off x="2953850" y="2723775"/>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452" name="Google Shape;452;p79"/>
          <p:cNvSpPr txBox="1"/>
          <p:nvPr/>
        </p:nvSpPr>
        <p:spPr>
          <a:xfrm>
            <a:off x="5057200" y="2701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453" name="Google Shape;453;p79"/>
          <p:cNvSpPr txBox="1"/>
          <p:nvPr/>
        </p:nvSpPr>
        <p:spPr>
          <a:xfrm>
            <a:off x="7160550" y="2757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pic>
        <p:nvPicPr>
          <p:cNvPr id="454" name="Google Shape;454;p79"/>
          <p:cNvPicPr preferRelativeResize="0"/>
          <p:nvPr/>
        </p:nvPicPr>
        <p:blipFill>
          <a:blip r:embed="rId3">
            <a:alphaModFix/>
          </a:blip>
          <a:stretch>
            <a:fillRect/>
          </a:stretch>
        </p:blipFill>
        <p:spPr>
          <a:xfrm>
            <a:off x="551150" y="1356375"/>
            <a:ext cx="1818900" cy="3236299"/>
          </a:xfrm>
          <a:prstGeom prst="rect">
            <a:avLst/>
          </a:prstGeom>
          <a:noFill/>
          <a:ln>
            <a:noFill/>
          </a:ln>
        </p:spPr>
      </p:pic>
      <p:pic>
        <p:nvPicPr>
          <p:cNvPr id="455" name="Google Shape;455;p79"/>
          <p:cNvPicPr preferRelativeResize="0"/>
          <p:nvPr/>
        </p:nvPicPr>
        <p:blipFill>
          <a:blip r:embed="rId4">
            <a:alphaModFix/>
          </a:blip>
          <a:stretch>
            <a:fillRect/>
          </a:stretch>
        </p:blipFill>
        <p:spPr>
          <a:xfrm>
            <a:off x="2614475" y="1358775"/>
            <a:ext cx="1818900" cy="3231364"/>
          </a:xfrm>
          <a:prstGeom prst="rect">
            <a:avLst/>
          </a:prstGeom>
          <a:noFill/>
          <a:ln>
            <a:noFill/>
          </a:ln>
        </p:spPr>
      </p:pic>
      <p:pic>
        <p:nvPicPr>
          <p:cNvPr id="456" name="Google Shape;456;p79"/>
          <p:cNvPicPr preferRelativeResize="0"/>
          <p:nvPr/>
        </p:nvPicPr>
        <p:blipFill>
          <a:blip r:embed="rId5">
            <a:alphaModFix/>
          </a:blip>
          <a:stretch>
            <a:fillRect/>
          </a:stretch>
        </p:blipFill>
        <p:spPr>
          <a:xfrm>
            <a:off x="6801300" y="1341459"/>
            <a:ext cx="1818900" cy="3234692"/>
          </a:xfrm>
          <a:prstGeom prst="rect">
            <a:avLst/>
          </a:prstGeom>
          <a:noFill/>
          <a:ln>
            <a:noFill/>
          </a:ln>
        </p:spPr>
      </p:pic>
      <p:pic>
        <p:nvPicPr>
          <p:cNvPr id="457" name="Google Shape;457;p79"/>
          <p:cNvPicPr preferRelativeResize="0"/>
          <p:nvPr/>
        </p:nvPicPr>
        <p:blipFill>
          <a:blip r:embed="rId6">
            <a:alphaModFix/>
          </a:blip>
          <a:stretch>
            <a:fillRect/>
          </a:stretch>
        </p:blipFill>
        <p:spPr>
          <a:xfrm>
            <a:off x="4715850" y="1345705"/>
            <a:ext cx="1818900" cy="32462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80"/>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Mockups: main user flow (sell)</a:t>
            </a:r>
            <a:endParaRPr sz="2400">
              <a:solidFill>
                <a:srgbClr val="5F6368"/>
              </a:solidFill>
              <a:latin typeface="Open Sans"/>
              <a:ea typeface="Open Sans"/>
              <a:cs typeface="Open Sans"/>
              <a:sym typeface="Open Sans"/>
            </a:endParaRPr>
          </a:p>
        </p:txBody>
      </p:sp>
      <p:sp>
        <p:nvSpPr>
          <p:cNvPr id="463" name="Google Shape;463;p80"/>
          <p:cNvSpPr/>
          <p:nvPr/>
        </p:nvSpPr>
        <p:spPr>
          <a:xfrm>
            <a:off x="531000" y="1391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0"/>
          <p:cNvSpPr/>
          <p:nvPr/>
        </p:nvSpPr>
        <p:spPr>
          <a:xfrm>
            <a:off x="2601788" y="1413675"/>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0"/>
          <p:cNvSpPr/>
          <p:nvPr/>
        </p:nvSpPr>
        <p:spPr>
          <a:xfrm>
            <a:off x="4697950" y="1447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0"/>
          <p:cNvSpPr/>
          <p:nvPr/>
        </p:nvSpPr>
        <p:spPr>
          <a:xfrm>
            <a:off x="6794100" y="1447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0"/>
          <p:cNvSpPr txBox="1"/>
          <p:nvPr/>
        </p:nvSpPr>
        <p:spPr>
          <a:xfrm>
            <a:off x="890250" y="2701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468" name="Google Shape;468;p80"/>
          <p:cNvSpPr txBox="1"/>
          <p:nvPr/>
        </p:nvSpPr>
        <p:spPr>
          <a:xfrm>
            <a:off x="2953850" y="2723775"/>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469" name="Google Shape;469;p80"/>
          <p:cNvSpPr txBox="1"/>
          <p:nvPr/>
        </p:nvSpPr>
        <p:spPr>
          <a:xfrm>
            <a:off x="5057200" y="2701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470" name="Google Shape;470;p80"/>
          <p:cNvSpPr txBox="1"/>
          <p:nvPr/>
        </p:nvSpPr>
        <p:spPr>
          <a:xfrm>
            <a:off x="7160550" y="2757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pic>
        <p:nvPicPr>
          <p:cNvPr id="471" name="Google Shape;471;p80"/>
          <p:cNvPicPr preferRelativeResize="0"/>
          <p:nvPr/>
        </p:nvPicPr>
        <p:blipFill>
          <a:blip r:embed="rId3">
            <a:alphaModFix/>
          </a:blip>
          <a:stretch>
            <a:fillRect/>
          </a:stretch>
        </p:blipFill>
        <p:spPr>
          <a:xfrm>
            <a:off x="544325" y="1319542"/>
            <a:ext cx="1818900" cy="3246607"/>
          </a:xfrm>
          <a:prstGeom prst="rect">
            <a:avLst/>
          </a:prstGeom>
          <a:noFill/>
          <a:ln>
            <a:noFill/>
          </a:ln>
        </p:spPr>
      </p:pic>
      <p:pic>
        <p:nvPicPr>
          <p:cNvPr id="472" name="Google Shape;472;p80"/>
          <p:cNvPicPr preferRelativeResize="0"/>
          <p:nvPr/>
        </p:nvPicPr>
        <p:blipFill>
          <a:blip r:embed="rId4">
            <a:alphaModFix/>
          </a:blip>
          <a:stretch>
            <a:fillRect/>
          </a:stretch>
        </p:blipFill>
        <p:spPr>
          <a:xfrm>
            <a:off x="2621138" y="1320114"/>
            <a:ext cx="1818900" cy="3245483"/>
          </a:xfrm>
          <a:prstGeom prst="rect">
            <a:avLst/>
          </a:prstGeom>
          <a:noFill/>
          <a:ln>
            <a:noFill/>
          </a:ln>
        </p:spPr>
      </p:pic>
      <p:pic>
        <p:nvPicPr>
          <p:cNvPr id="473" name="Google Shape;473;p80"/>
          <p:cNvPicPr preferRelativeResize="0"/>
          <p:nvPr/>
        </p:nvPicPr>
        <p:blipFill>
          <a:blip r:embed="rId5">
            <a:alphaModFix/>
          </a:blip>
          <a:stretch>
            <a:fillRect/>
          </a:stretch>
        </p:blipFill>
        <p:spPr>
          <a:xfrm>
            <a:off x="4700950" y="1304813"/>
            <a:ext cx="1818900" cy="3260787"/>
          </a:xfrm>
          <a:prstGeom prst="rect">
            <a:avLst/>
          </a:prstGeom>
          <a:noFill/>
          <a:ln>
            <a:noFill/>
          </a:ln>
        </p:spPr>
      </p:pic>
      <p:pic>
        <p:nvPicPr>
          <p:cNvPr id="474" name="Google Shape;474;p80"/>
          <p:cNvPicPr preferRelativeResize="0"/>
          <p:nvPr/>
        </p:nvPicPr>
        <p:blipFill>
          <a:blip r:embed="rId6">
            <a:alphaModFix/>
          </a:blip>
          <a:stretch>
            <a:fillRect/>
          </a:stretch>
        </p:blipFill>
        <p:spPr>
          <a:xfrm>
            <a:off x="6801300" y="1311000"/>
            <a:ext cx="1818900" cy="32484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1"/>
          <p:cNvSpPr txBox="1"/>
          <p:nvPr/>
        </p:nvSpPr>
        <p:spPr>
          <a:xfrm>
            <a:off x="517675" y="524350"/>
            <a:ext cx="7000800" cy="9789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lang="en" sz="2400">
                <a:solidFill>
                  <a:srgbClr val="5F6368"/>
                </a:solidFill>
                <a:latin typeface="Open Sans"/>
                <a:ea typeface="Open Sans"/>
                <a:cs typeface="Open Sans"/>
                <a:sym typeface="Open Sans"/>
              </a:rPr>
              <a:t>High-fidelity</a:t>
            </a:r>
            <a:br>
              <a:rPr lang="en" sz="2400">
                <a:solidFill>
                  <a:srgbClr val="5F6368"/>
                </a:solidFill>
                <a:latin typeface="Open Sans"/>
                <a:ea typeface="Open Sans"/>
                <a:cs typeface="Open Sans"/>
                <a:sym typeface="Open Sans"/>
              </a:rPr>
            </a:br>
            <a:r>
              <a:rPr lang="en" sz="2400">
                <a:solidFill>
                  <a:srgbClr val="5F6368"/>
                </a:solidFill>
                <a:latin typeface="Open Sans"/>
                <a:ea typeface="Open Sans"/>
                <a:cs typeface="Open Sans"/>
                <a:sym typeface="Open Sans"/>
              </a:rPr>
              <a:t>prototype</a:t>
            </a:r>
            <a:endParaRPr sz="2400">
              <a:solidFill>
                <a:srgbClr val="5F6368"/>
              </a:solidFill>
              <a:latin typeface="Open Sans"/>
              <a:ea typeface="Open Sans"/>
              <a:cs typeface="Open Sans"/>
              <a:sym typeface="Open Sans"/>
            </a:endParaRPr>
          </a:p>
        </p:txBody>
      </p:sp>
      <p:sp>
        <p:nvSpPr>
          <p:cNvPr id="480" name="Google Shape;480;p81"/>
          <p:cNvSpPr txBox="1"/>
          <p:nvPr/>
        </p:nvSpPr>
        <p:spPr>
          <a:xfrm>
            <a:off x="532875" y="1793800"/>
            <a:ext cx="2276700" cy="1369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View </a:t>
            </a:r>
            <a:r>
              <a:rPr lang="en" u="sng">
                <a:solidFill>
                  <a:schemeClr val="hlink"/>
                </a:solidFill>
                <a:latin typeface="Open Sans"/>
                <a:ea typeface="Open Sans"/>
                <a:cs typeface="Open Sans"/>
                <a:sym typeface="Open Sans"/>
                <a:hlinkClick r:id="rId3"/>
              </a:rPr>
              <a:t>FancyKids high-fidelity prototype</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latin typeface="Open Sans"/>
              <a:ea typeface="Open Sans"/>
              <a:cs typeface="Open Sans"/>
              <a:sym typeface="Open Sans"/>
            </a:endParaRPr>
          </a:p>
        </p:txBody>
      </p:sp>
      <p:sp>
        <p:nvSpPr>
          <p:cNvPr id="481" name="Google Shape;481;p81"/>
          <p:cNvSpPr txBox="1"/>
          <p:nvPr/>
        </p:nvSpPr>
        <p:spPr>
          <a:xfrm>
            <a:off x="6011725" y="2110050"/>
            <a:ext cx="133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Screenshot of prototype with connections or prototype GIF</a:t>
            </a:r>
            <a:endParaRPr sz="1200">
              <a:solidFill>
                <a:srgbClr val="5F6368"/>
              </a:solidFill>
              <a:latin typeface="Open Sans"/>
              <a:ea typeface="Open Sans"/>
              <a:cs typeface="Open Sans"/>
              <a:sym typeface="Open Sans"/>
            </a:endParaRPr>
          </a:p>
        </p:txBody>
      </p:sp>
      <p:pic>
        <p:nvPicPr>
          <p:cNvPr id="482" name="Google Shape;482;p81"/>
          <p:cNvPicPr preferRelativeResize="0"/>
          <p:nvPr/>
        </p:nvPicPr>
        <p:blipFill>
          <a:blip r:embed="rId4">
            <a:alphaModFix/>
          </a:blip>
          <a:stretch>
            <a:fillRect/>
          </a:stretch>
        </p:blipFill>
        <p:spPr>
          <a:xfrm>
            <a:off x="3057075" y="938888"/>
            <a:ext cx="5885824" cy="3115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82"/>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Accessibility considerations</a:t>
            </a:r>
            <a:endParaRPr sz="2400">
              <a:solidFill>
                <a:srgbClr val="5F6368"/>
              </a:solidFill>
              <a:latin typeface="Open Sans"/>
              <a:ea typeface="Open Sans"/>
              <a:cs typeface="Open Sans"/>
              <a:sym typeface="Open Sans"/>
            </a:endParaRPr>
          </a:p>
        </p:txBody>
      </p:sp>
      <p:sp>
        <p:nvSpPr>
          <p:cNvPr id="488" name="Google Shape;488;p82"/>
          <p:cNvSpPr/>
          <p:nvPr/>
        </p:nvSpPr>
        <p:spPr>
          <a:xfrm>
            <a:off x="5176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2"/>
          <p:cNvSpPr txBox="1"/>
          <p:nvPr/>
        </p:nvSpPr>
        <p:spPr>
          <a:xfrm>
            <a:off x="571500" y="1917800"/>
            <a:ext cx="2382600" cy="2706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Colors</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The FancyKids app has color combinations with a contrast ratio of </a:t>
            </a:r>
            <a:r>
              <a:rPr lang="en" sz="1200" u="sng">
                <a:solidFill>
                  <a:srgbClr val="5F6368"/>
                </a:solidFill>
                <a:latin typeface="Open Sans"/>
                <a:ea typeface="Open Sans"/>
                <a:cs typeface="Open Sans"/>
                <a:sym typeface="Open Sans"/>
              </a:rPr>
              <a:t>12.49:1</a:t>
            </a:r>
            <a:r>
              <a:rPr lang="en" sz="1200">
                <a:solidFill>
                  <a:srgbClr val="5F6368"/>
                </a:solidFill>
                <a:latin typeface="Open Sans"/>
                <a:ea typeface="Open Sans"/>
                <a:cs typeface="Open Sans"/>
                <a:sym typeface="Open Sans"/>
              </a:rPr>
              <a:t> (HEX #FAD6D6 and HEX #3F080E) and contrast ratio </a:t>
            </a:r>
            <a:r>
              <a:rPr lang="en" sz="1200" u="sng">
                <a:solidFill>
                  <a:srgbClr val="5F6368"/>
                </a:solidFill>
                <a:latin typeface="Open Sans"/>
                <a:ea typeface="Open Sans"/>
                <a:cs typeface="Open Sans"/>
                <a:sym typeface="Open Sans"/>
              </a:rPr>
              <a:t>4.88:1</a:t>
            </a:r>
            <a:r>
              <a:rPr lang="en" sz="1200">
                <a:solidFill>
                  <a:srgbClr val="5F6368"/>
                </a:solidFill>
                <a:latin typeface="Open Sans"/>
                <a:ea typeface="Open Sans"/>
                <a:cs typeface="Open Sans"/>
                <a:sym typeface="Open Sans"/>
              </a:rPr>
              <a:t> for buttons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(HEX #DD1D33 and HEX #FFFFFF) according to WCAG (Web Content Accessibility Guidelines)</a:t>
            </a:r>
            <a:endParaRPr sz="1200"/>
          </a:p>
        </p:txBody>
      </p:sp>
      <p:sp>
        <p:nvSpPr>
          <p:cNvPr id="490" name="Google Shape;490;p82"/>
          <p:cNvSpPr/>
          <p:nvPr/>
        </p:nvSpPr>
        <p:spPr>
          <a:xfrm>
            <a:off x="31752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2"/>
          <p:cNvSpPr txBox="1"/>
          <p:nvPr/>
        </p:nvSpPr>
        <p:spPr>
          <a:xfrm>
            <a:off x="3175275" y="1917800"/>
            <a:ext cx="2382600" cy="2493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Gestures and Motion</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The gestures in the FancyKids app provide alternative ways of interacting that are more intuitive and expressive. It helps in better accessibility for individuals with reduced reading ability.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200">
              <a:solidFill>
                <a:srgbClr val="333333"/>
              </a:solidFill>
              <a:highlight>
                <a:srgbClr val="FFFFFF"/>
              </a:highlight>
            </a:endParaRPr>
          </a:p>
        </p:txBody>
      </p:sp>
      <p:sp>
        <p:nvSpPr>
          <p:cNvPr id="492" name="Google Shape;492;p82"/>
          <p:cNvSpPr/>
          <p:nvPr/>
        </p:nvSpPr>
        <p:spPr>
          <a:xfrm>
            <a:off x="58328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2"/>
          <p:cNvSpPr txBox="1"/>
          <p:nvPr/>
        </p:nvSpPr>
        <p:spPr>
          <a:xfrm>
            <a:off x="5832875" y="1917800"/>
            <a:ext cx="2436300" cy="2706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Consistency</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Consistent design themes, including heading styles,font choices, icons, buttons and layouts help users predict where page elements can be found and in helping them navigate. Users with cognitive impairments may be unable to recognize items if they are not consistent in appearance. </a:t>
            </a:r>
            <a:endParaRPr sz="1200">
              <a:solidFill>
                <a:srgbClr val="5F6368"/>
              </a:solidFill>
              <a:latin typeface="Open Sans"/>
              <a:ea typeface="Open Sans"/>
              <a:cs typeface="Open Sans"/>
              <a:sym typeface="Open Sans"/>
            </a:endParaRPr>
          </a:p>
        </p:txBody>
      </p:sp>
      <p:sp>
        <p:nvSpPr>
          <p:cNvPr id="494" name="Google Shape;494;p82"/>
          <p:cNvSpPr/>
          <p:nvPr/>
        </p:nvSpPr>
        <p:spPr>
          <a:xfrm>
            <a:off x="1479175" y="1233971"/>
            <a:ext cx="513300" cy="513300"/>
          </a:xfrm>
          <a:prstGeom prst="ellipse">
            <a:avLst/>
          </a:prstGeom>
          <a:solidFill>
            <a:srgbClr val="34A85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495" name="Google Shape;495;p82"/>
          <p:cNvSpPr/>
          <p:nvPr/>
        </p:nvSpPr>
        <p:spPr>
          <a:xfrm>
            <a:off x="4136775" y="1233971"/>
            <a:ext cx="513300" cy="513300"/>
          </a:xfrm>
          <a:prstGeom prst="ellipse">
            <a:avLst/>
          </a:prstGeom>
          <a:solidFill>
            <a:srgbClr val="34A85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496" name="Google Shape;496;p82"/>
          <p:cNvSpPr/>
          <p:nvPr/>
        </p:nvSpPr>
        <p:spPr>
          <a:xfrm>
            <a:off x="6794375" y="1233971"/>
            <a:ext cx="513300" cy="513300"/>
          </a:xfrm>
          <a:prstGeom prst="ellipse">
            <a:avLst/>
          </a:prstGeom>
          <a:solidFill>
            <a:srgbClr val="34A85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6368"/>
        </a:solidFill>
      </p:bgPr>
    </p:bg>
    <p:spTree>
      <p:nvGrpSpPr>
        <p:cNvPr id="500" name="Shape 500"/>
        <p:cNvGrpSpPr/>
        <p:nvPr/>
      </p:nvGrpSpPr>
      <p:grpSpPr>
        <a:xfrm>
          <a:off x="0" y="0"/>
          <a:ext cx="0" cy="0"/>
          <a:chOff x="0" y="0"/>
          <a:chExt cx="0" cy="0"/>
        </a:xfrm>
      </p:grpSpPr>
      <p:sp>
        <p:nvSpPr>
          <p:cNvPr id="501" name="Google Shape;501;p83"/>
          <p:cNvSpPr txBox="1"/>
          <p:nvPr/>
        </p:nvSpPr>
        <p:spPr>
          <a:xfrm>
            <a:off x="3721275" y="2210100"/>
            <a:ext cx="2275500" cy="723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Takeaways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Next steps</a:t>
            </a:r>
            <a:endParaRPr>
              <a:solidFill>
                <a:srgbClr val="FFFFFF"/>
              </a:solidFill>
              <a:latin typeface="Open Sans"/>
              <a:ea typeface="Open Sans"/>
              <a:cs typeface="Open Sans"/>
              <a:sym typeface="Open Sans"/>
            </a:endParaRPr>
          </a:p>
        </p:txBody>
      </p:sp>
      <p:sp>
        <p:nvSpPr>
          <p:cNvPr id="502" name="Google Shape;502;p83"/>
          <p:cNvSpPr txBox="1"/>
          <p:nvPr/>
        </p:nvSpPr>
        <p:spPr>
          <a:xfrm>
            <a:off x="-468875" y="2294700"/>
            <a:ext cx="3704400" cy="554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Going forward</a:t>
            </a:r>
            <a:endParaRPr sz="2400">
              <a:solidFill>
                <a:srgbClr val="FFFFFF"/>
              </a:solidFill>
              <a:latin typeface="Open Sans"/>
              <a:ea typeface="Open Sans"/>
              <a:cs typeface="Open Sans"/>
              <a:sym typeface="Open Sans"/>
            </a:endParaRPr>
          </a:p>
        </p:txBody>
      </p:sp>
      <p:cxnSp>
        <p:nvCxnSpPr>
          <p:cNvPr id="503" name="Google Shape;503;p83"/>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4"/>
          <p:cNvSpPr txBox="1"/>
          <p:nvPr/>
        </p:nvSpPr>
        <p:spPr>
          <a:xfrm>
            <a:off x="517675" y="524338"/>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Takeaways</a:t>
            </a:r>
            <a:endParaRPr sz="2400">
              <a:solidFill>
                <a:srgbClr val="5F6368"/>
              </a:solidFill>
              <a:latin typeface="Open Sans"/>
              <a:ea typeface="Open Sans"/>
              <a:cs typeface="Open Sans"/>
              <a:sym typeface="Open Sans"/>
            </a:endParaRPr>
          </a:p>
        </p:txBody>
      </p:sp>
      <p:sp>
        <p:nvSpPr>
          <p:cNvPr id="509" name="Google Shape;509;p84"/>
          <p:cNvSpPr txBox="1"/>
          <p:nvPr/>
        </p:nvSpPr>
        <p:spPr>
          <a:xfrm>
            <a:off x="539600" y="2237975"/>
            <a:ext cx="3446100" cy="1523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Impact: </a:t>
            </a:r>
            <a:endParaRPr>
              <a:solidFill>
                <a:srgbClr val="5F6368"/>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Our target users shared that the design was intuitive to navigate through, more engaging with the images, and demonstrated a clear visual hierarchy. </a:t>
            </a:r>
            <a:endParaRPr b="1" sz="1200">
              <a:solidFill>
                <a:srgbClr val="1967D2"/>
              </a:solidFill>
              <a:latin typeface="Open Sans"/>
              <a:ea typeface="Open Sans"/>
              <a:cs typeface="Open Sans"/>
              <a:sym typeface="Open Sans"/>
            </a:endParaRPr>
          </a:p>
        </p:txBody>
      </p:sp>
      <p:sp>
        <p:nvSpPr>
          <p:cNvPr id="510" name="Google Shape;510;p84"/>
          <p:cNvSpPr/>
          <p:nvPr/>
        </p:nvSpPr>
        <p:spPr>
          <a:xfrm>
            <a:off x="539600" y="1534000"/>
            <a:ext cx="513300" cy="513300"/>
          </a:xfrm>
          <a:prstGeom prst="ellipse">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4"/>
          <p:cNvSpPr txBox="1"/>
          <p:nvPr/>
        </p:nvSpPr>
        <p:spPr>
          <a:xfrm>
            <a:off x="4495800" y="2237975"/>
            <a:ext cx="3446100" cy="2077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What I learned:</a:t>
            </a:r>
            <a:endParaRPr>
              <a:solidFill>
                <a:srgbClr val="5F6368"/>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I learned that even a small design change can have a huge impact on the user experience. The most important takeaway for me is to always focus on the real needs of the user when coming up with design ideas and solutions. </a:t>
            </a:r>
            <a:endParaRPr b="1" sz="1200">
              <a:solidFill>
                <a:srgbClr val="4285F4"/>
              </a:solidFill>
              <a:latin typeface="Open Sans"/>
              <a:ea typeface="Open Sans"/>
              <a:cs typeface="Open Sans"/>
              <a:sym typeface="Open Sans"/>
            </a:endParaRPr>
          </a:p>
        </p:txBody>
      </p:sp>
      <p:sp>
        <p:nvSpPr>
          <p:cNvPr id="512" name="Google Shape;512;p84"/>
          <p:cNvSpPr/>
          <p:nvPr/>
        </p:nvSpPr>
        <p:spPr>
          <a:xfrm>
            <a:off x="4495800" y="1534000"/>
            <a:ext cx="513300" cy="513300"/>
          </a:xfrm>
          <a:prstGeom prst="ellipse">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4"/>
          <p:cNvSpPr/>
          <p:nvPr/>
        </p:nvSpPr>
        <p:spPr>
          <a:xfrm>
            <a:off x="679050" y="1660250"/>
            <a:ext cx="234394" cy="260801"/>
          </a:xfrm>
          <a:custGeom>
            <a:rect b="b" l="l" r="r" t="t"/>
            <a:pathLst>
              <a:path extrusionOk="0" h="1045" w="941">
                <a:moveTo>
                  <a:pt x="833" y="105"/>
                </a:moveTo>
                <a:lnTo>
                  <a:pt x="616" y="105"/>
                </a:lnTo>
                <a:cubicBezTo>
                  <a:pt x="593" y="45"/>
                  <a:pt x="536" y="0"/>
                  <a:pt x="469" y="0"/>
                </a:cubicBezTo>
                <a:cubicBezTo>
                  <a:pt x="401" y="0"/>
                  <a:pt x="345" y="45"/>
                  <a:pt x="322" y="105"/>
                </a:cubicBezTo>
                <a:lnTo>
                  <a:pt x="105" y="105"/>
                </a:lnTo>
                <a:cubicBezTo>
                  <a:pt x="48" y="105"/>
                  <a:pt x="0" y="153"/>
                  <a:pt x="0" y="209"/>
                </a:cubicBezTo>
                <a:lnTo>
                  <a:pt x="0" y="940"/>
                </a:lnTo>
                <a:cubicBezTo>
                  <a:pt x="0" y="997"/>
                  <a:pt x="48" y="1044"/>
                  <a:pt x="105" y="1044"/>
                </a:cubicBezTo>
                <a:lnTo>
                  <a:pt x="836" y="1044"/>
                </a:lnTo>
                <a:cubicBezTo>
                  <a:pt x="892" y="1044"/>
                  <a:pt x="940" y="997"/>
                  <a:pt x="940" y="940"/>
                </a:cubicBezTo>
                <a:lnTo>
                  <a:pt x="940" y="209"/>
                </a:lnTo>
                <a:cubicBezTo>
                  <a:pt x="937" y="153"/>
                  <a:pt x="889" y="105"/>
                  <a:pt x="833" y="105"/>
                </a:cubicBezTo>
                <a:close/>
                <a:moveTo>
                  <a:pt x="466" y="105"/>
                </a:moveTo>
                <a:cubicBezTo>
                  <a:pt x="494" y="105"/>
                  <a:pt x="520" y="127"/>
                  <a:pt x="520" y="158"/>
                </a:cubicBezTo>
                <a:cubicBezTo>
                  <a:pt x="520" y="187"/>
                  <a:pt x="497" y="212"/>
                  <a:pt x="466" y="212"/>
                </a:cubicBezTo>
                <a:cubicBezTo>
                  <a:pt x="435" y="212"/>
                  <a:pt x="412" y="189"/>
                  <a:pt x="412" y="158"/>
                </a:cubicBezTo>
                <a:cubicBezTo>
                  <a:pt x="415" y="127"/>
                  <a:pt x="438" y="105"/>
                  <a:pt x="466" y="105"/>
                </a:cubicBezTo>
                <a:close/>
                <a:moveTo>
                  <a:pt x="362" y="836"/>
                </a:moveTo>
                <a:lnTo>
                  <a:pt x="153" y="627"/>
                </a:lnTo>
                <a:lnTo>
                  <a:pt x="226" y="553"/>
                </a:lnTo>
                <a:lnTo>
                  <a:pt x="362" y="689"/>
                </a:lnTo>
                <a:lnTo>
                  <a:pt x="706" y="345"/>
                </a:lnTo>
                <a:lnTo>
                  <a:pt x="779" y="418"/>
                </a:lnTo>
                <a:lnTo>
                  <a:pt x="362" y="83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514" name="Google Shape;514;p84"/>
          <p:cNvGrpSpPr/>
          <p:nvPr/>
        </p:nvGrpSpPr>
        <p:grpSpPr>
          <a:xfrm>
            <a:off x="4605678" y="1676963"/>
            <a:ext cx="293543" cy="227362"/>
            <a:chOff x="420350" y="238125"/>
            <a:chExt cx="6779275" cy="5238750"/>
          </a:xfrm>
        </p:grpSpPr>
        <p:sp>
          <p:nvSpPr>
            <p:cNvPr id="515" name="Google Shape;515;p84"/>
            <p:cNvSpPr/>
            <p:nvPr/>
          </p:nvSpPr>
          <p:spPr>
            <a:xfrm>
              <a:off x="420350" y="238125"/>
              <a:ext cx="6779275" cy="5238750"/>
            </a:xfrm>
            <a:custGeom>
              <a:rect b="b" l="l" r="r" t="t"/>
              <a:pathLst>
                <a:path extrusionOk="0" h="209550" w="271171">
                  <a:moveTo>
                    <a:pt x="203423" y="24684"/>
                  </a:moveTo>
                  <a:lnTo>
                    <a:pt x="208928" y="24773"/>
                  </a:lnTo>
                  <a:lnTo>
                    <a:pt x="214433" y="25039"/>
                  </a:lnTo>
                  <a:lnTo>
                    <a:pt x="219938" y="25483"/>
                  </a:lnTo>
                  <a:lnTo>
                    <a:pt x="225443" y="26105"/>
                  </a:lnTo>
                  <a:lnTo>
                    <a:pt x="228107" y="26549"/>
                  </a:lnTo>
                  <a:lnTo>
                    <a:pt x="230859" y="26993"/>
                  </a:lnTo>
                  <a:lnTo>
                    <a:pt x="233523" y="27437"/>
                  </a:lnTo>
                  <a:lnTo>
                    <a:pt x="236187" y="28058"/>
                  </a:lnTo>
                  <a:lnTo>
                    <a:pt x="238762" y="28680"/>
                  </a:lnTo>
                  <a:lnTo>
                    <a:pt x="241426" y="29301"/>
                  </a:lnTo>
                  <a:lnTo>
                    <a:pt x="244001" y="30012"/>
                  </a:lnTo>
                  <a:lnTo>
                    <a:pt x="246576" y="30811"/>
                  </a:lnTo>
                  <a:lnTo>
                    <a:pt x="246576" y="172612"/>
                  </a:lnTo>
                  <a:lnTo>
                    <a:pt x="244001" y="171813"/>
                  </a:lnTo>
                  <a:lnTo>
                    <a:pt x="241426" y="171103"/>
                  </a:lnTo>
                  <a:lnTo>
                    <a:pt x="238762" y="170393"/>
                  </a:lnTo>
                  <a:lnTo>
                    <a:pt x="236187" y="169771"/>
                  </a:lnTo>
                  <a:lnTo>
                    <a:pt x="233523" y="169238"/>
                  </a:lnTo>
                  <a:lnTo>
                    <a:pt x="230859" y="168706"/>
                  </a:lnTo>
                  <a:lnTo>
                    <a:pt x="228107" y="168262"/>
                  </a:lnTo>
                  <a:lnTo>
                    <a:pt x="225443" y="167906"/>
                  </a:lnTo>
                  <a:lnTo>
                    <a:pt x="219938" y="167196"/>
                  </a:lnTo>
                  <a:lnTo>
                    <a:pt x="214433" y="166752"/>
                  </a:lnTo>
                  <a:lnTo>
                    <a:pt x="208928" y="166486"/>
                  </a:lnTo>
                  <a:lnTo>
                    <a:pt x="203423" y="166397"/>
                  </a:lnTo>
                  <a:lnTo>
                    <a:pt x="199338" y="166486"/>
                  </a:lnTo>
                  <a:lnTo>
                    <a:pt x="195165" y="166752"/>
                  </a:lnTo>
                  <a:lnTo>
                    <a:pt x="190814" y="167196"/>
                  </a:lnTo>
                  <a:lnTo>
                    <a:pt x="186286" y="167818"/>
                  </a:lnTo>
                  <a:lnTo>
                    <a:pt x="181757" y="168617"/>
                  </a:lnTo>
                  <a:lnTo>
                    <a:pt x="177140" y="169505"/>
                  </a:lnTo>
                  <a:lnTo>
                    <a:pt x="172523" y="170570"/>
                  </a:lnTo>
                  <a:lnTo>
                    <a:pt x="167906" y="171724"/>
                  </a:lnTo>
                  <a:lnTo>
                    <a:pt x="163289" y="173056"/>
                  </a:lnTo>
                  <a:lnTo>
                    <a:pt x="158849" y="174477"/>
                  </a:lnTo>
                  <a:lnTo>
                    <a:pt x="154498" y="175986"/>
                  </a:lnTo>
                  <a:lnTo>
                    <a:pt x="150236" y="177585"/>
                  </a:lnTo>
                  <a:lnTo>
                    <a:pt x="146241" y="179272"/>
                  </a:lnTo>
                  <a:lnTo>
                    <a:pt x="142422" y="181136"/>
                  </a:lnTo>
                  <a:lnTo>
                    <a:pt x="138871" y="183001"/>
                  </a:lnTo>
                  <a:lnTo>
                    <a:pt x="135586" y="184866"/>
                  </a:lnTo>
                  <a:lnTo>
                    <a:pt x="135586" y="43153"/>
                  </a:lnTo>
                  <a:lnTo>
                    <a:pt x="138871" y="41200"/>
                  </a:lnTo>
                  <a:lnTo>
                    <a:pt x="142422" y="39335"/>
                  </a:lnTo>
                  <a:lnTo>
                    <a:pt x="146241" y="37559"/>
                  </a:lnTo>
                  <a:lnTo>
                    <a:pt x="150236" y="35783"/>
                  </a:lnTo>
                  <a:lnTo>
                    <a:pt x="154498" y="34185"/>
                  </a:lnTo>
                  <a:lnTo>
                    <a:pt x="158849" y="32676"/>
                  </a:lnTo>
                  <a:lnTo>
                    <a:pt x="163289" y="31255"/>
                  </a:lnTo>
                  <a:lnTo>
                    <a:pt x="167906" y="29923"/>
                  </a:lnTo>
                  <a:lnTo>
                    <a:pt x="172523" y="28769"/>
                  </a:lnTo>
                  <a:lnTo>
                    <a:pt x="177140" y="27703"/>
                  </a:lnTo>
                  <a:lnTo>
                    <a:pt x="181757" y="26815"/>
                  </a:lnTo>
                  <a:lnTo>
                    <a:pt x="186286" y="26016"/>
                  </a:lnTo>
                  <a:lnTo>
                    <a:pt x="190814" y="25483"/>
                  </a:lnTo>
                  <a:lnTo>
                    <a:pt x="195165" y="25039"/>
                  </a:lnTo>
                  <a:lnTo>
                    <a:pt x="199338" y="24773"/>
                  </a:lnTo>
                  <a:lnTo>
                    <a:pt x="203423" y="24684"/>
                  </a:lnTo>
                  <a:close/>
                  <a:moveTo>
                    <a:pt x="67748" y="0"/>
                  </a:moveTo>
                  <a:lnTo>
                    <a:pt x="63220" y="89"/>
                  </a:lnTo>
                  <a:lnTo>
                    <a:pt x="58692" y="266"/>
                  </a:lnTo>
                  <a:lnTo>
                    <a:pt x="54163" y="533"/>
                  </a:lnTo>
                  <a:lnTo>
                    <a:pt x="49546" y="977"/>
                  </a:lnTo>
                  <a:lnTo>
                    <a:pt x="45018" y="1509"/>
                  </a:lnTo>
                  <a:lnTo>
                    <a:pt x="40489" y="2220"/>
                  </a:lnTo>
                  <a:lnTo>
                    <a:pt x="35961" y="3108"/>
                  </a:lnTo>
                  <a:lnTo>
                    <a:pt x="31610" y="4173"/>
                  </a:lnTo>
                  <a:lnTo>
                    <a:pt x="27259" y="5328"/>
                  </a:lnTo>
                  <a:lnTo>
                    <a:pt x="22908" y="6659"/>
                  </a:lnTo>
                  <a:lnTo>
                    <a:pt x="18824" y="8169"/>
                  </a:lnTo>
                  <a:lnTo>
                    <a:pt x="16782" y="8968"/>
                  </a:lnTo>
                  <a:lnTo>
                    <a:pt x="14739" y="9856"/>
                  </a:lnTo>
                  <a:lnTo>
                    <a:pt x="12786" y="10744"/>
                  </a:lnTo>
                  <a:lnTo>
                    <a:pt x="10833" y="11721"/>
                  </a:lnTo>
                  <a:lnTo>
                    <a:pt x="8879" y="12697"/>
                  </a:lnTo>
                  <a:lnTo>
                    <a:pt x="7015" y="13763"/>
                  </a:lnTo>
                  <a:lnTo>
                    <a:pt x="5239" y="14917"/>
                  </a:lnTo>
                  <a:lnTo>
                    <a:pt x="3463" y="16071"/>
                  </a:lnTo>
                  <a:lnTo>
                    <a:pt x="1687" y="17226"/>
                  </a:lnTo>
                  <a:lnTo>
                    <a:pt x="0" y="18469"/>
                  </a:lnTo>
                  <a:lnTo>
                    <a:pt x="0" y="199073"/>
                  </a:lnTo>
                  <a:lnTo>
                    <a:pt x="0" y="199694"/>
                  </a:lnTo>
                  <a:lnTo>
                    <a:pt x="89" y="200227"/>
                  </a:lnTo>
                  <a:lnTo>
                    <a:pt x="266" y="200760"/>
                  </a:lnTo>
                  <a:lnTo>
                    <a:pt x="533" y="201381"/>
                  </a:lnTo>
                  <a:lnTo>
                    <a:pt x="799" y="201914"/>
                  </a:lnTo>
                  <a:lnTo>
                    <a:pt x="1154" y="202358"/>
                  </a:lnTo>
                  <a:lnTo>
                    <a:pt x="1865" y="203335"/>
                  </a:lnTo>
                  <a:lnTo>
                    <a:pt x="2841" y="204134"/>
                  </a:lnTo>
                  <a:lnTo>
                    <a:pt x="3374" y="204400"/>
                  </a:lnTo>
                  <a:lnTo>
                    <a:pt x="3907" y="204755"/>
                  </a:lnTo>
                  <a:lnTo>
                    <a:pt x="4440" y="204933"/>
                  </a:lnTo>
                  <a:lnTo>
                    <a:pt x="4972" y="205110"/>
                  </a:lnTo>
                  <a:lnTo>
                    <a:pt x="5594" y="205199"/>
                  </a:lnTo>
                  <a:lnTo>
                    <a:pt x="6127" y="205288"/>
                  </a:lnTo>
                  <a:lnTo>
                    <a:pt x="6571" y="205199"/>
                  </a:lnTo>
                  <a:lnTo>
                    <a:pt x="7015" y="205110"/>
                  </a:lnTo>
                  <a:lnTo>
                    <a:pt x="7725" y="204933"/>
                  </a:lnTo>
                  <a:lnTo>
                    <a:pt x="8435" y="204755"/>
                  </a:lnTo>
                  <a:lnTo>
                    <a:pt x="8790" y="204666"/>
                  </a:lnTo>
                  <a:lnTo>
                    <a:pt x="9234" y="204666"/>
                  </a:lnTo>
                  <a:lnTo>
                    <a:pt x="12431" y="203157"/>
                  </a:lnTo>
                  <a:lnTo>
                    <a:pt x="15805" y="201736"/>
                  </a:lnTo>
                  <a:lnTo>
                    <a:pt x="19268" y="200404"/>
                  </a:lnTo>
                  <a:lnTo>
                    <a:pt x="22908" y="199161"/>
                  </a:lnTo>
                  <a:lnTo>
                    <a:pt x="26549" y="197918"/>
                  </a:lnTo>
                  <a:lnTo>
                    <a:pt x="30367" y="196853"/>
                  </a:lnTo>
                  <a:lnTo>
                    <a:pt x="34185" y="195787"/>
                  </a:lnTo>
                  <a:lnTo>
                    <a:pt x="38003" y="194810"/>
                  </a:lnTo>
                  <a:lnTo>
                    <a:pt x="41910" y="194011"/>
                  </a:lnTo>
                  <a:lnTo>
                    <a:pt x="45817" y="193212"/>
                  </a:lnTo>
                  <a:lnTo>
                    <a:pt x="49635" y="192591"/>
                  </a:lnTo>
                  <a:lnTo>
                    <a:pt x="53453" y="192058"/>
                  </a:lnTo>
                  <a:lnTo>
                    <a:pt x="57182" y="191614"/>
                  </a:lnTo>
                  <a:lnTo>
                    <a:pt x="60823" y="191348"/>
                  </a:lnTo>
                  <a:lnTo>
                    <a:pt x="64374" y="191170"/>
                  </a:lnTo>
                  <a:lnTo>
                    <a:pt x="67748" y="191081"/>
                  </a:lnTo>
                  <a:lnTo>
                    <a:pt x="72277" y="191170"/>
                  </a:lnTo>
                  <a:lnTo>
                    <a:pt x="76894" y="191348"/>
                  </a:lnTo>
                  <a:lnTo>
                    <a:pt x="81422" y="191614"/>
                  </a:lnTo>
                  <a:lnTo>
                    <a:pt x="86040" y="192058"/>
                  </a:lnTo>
                  <a:lnTo>
                    <a:pt x="90568" y="192591"/>
                  </a:lnTo>
                  <a:lnTo>
                    <a:pt x="95096" y="193390"/>
                  </a:lnTo>
                  <a:lnTo>
                    <a:pt x="99536" y="194189"/>
                  </a:lnTo>
                  <a:lnTo>
                    <a:pt x="103976" y="195254"/>
                  </a:lnTo>
                  <a:lnTo>
                    <a:pt x="108326" y="196409"/>
                  </a:lnTo>
                  <a:lnTo>
                    <a:pt x="112588" y="197741"/>
                  </a:lnTo>
                  <a:lnTo>
                    <a:pt x="116762" y="199250"/>
                  </a:lnTo>
                  <a:lnTo>
                    <a:pt x="118804" y="200049"/>
                  </a:lnTo>
                  <a:lnTo>
                    <a:pt x="120846" y="200937"/>
                  </a:lnTo>
                  <a:lnTo>
                    <a:pt x="122799" y="201825"/>
                  </a:lnTo>
                  <a:lnTo>
                    <a:pt x="124753" y="202802"/>
                  </a:lnTo>
                  <a:lnTo>
                    <a:pt x="126618" y="203867"/>
                  </a:lnTo>
                  <a:lnTo>
                    <a:pt x="128482" y="204844"/>
                  </a:lnTo>
                  <a:lnTo>
                    <a:pt x="130347" y="205998"/>
                  </a:lnTo>
                  <a:lnTo>
                    <a:pt x="132123" y="207153"/>
                  </a:lnTo>
                  <a:lnTo>
                    <a:pt x="133898" y="208307"/>
                  </a:lnTo>
                  <a:lnTo>
                    <a:pt x="135586" y="209550"/>
                  </a:lnTo>
                  <a:lnTo>
                    <a:pt x="138871" y="207597"/>
                  </a:lnTo>
                  <a:lnTo>
                    <a:pt x="142422" y="205732"/>
                  </a:lnTo>
                  <a:lnTo>
                    <a:pt x="146241" y="203956"/>
                  </a:lnTo>
                  <a:lnTo>
                    <a:pt x="150236" y="202269"/>
                  </a:lnTo>
                  <a:lnTo>
                    <a:pt x="154498" y="200671"/>
                  </a:lnTo>
                  <a:lnTo>
                    <a:pt x="158849" y="199073"/>
                  </a:lnTo>
                  <a:lnTo>
                    <a:pt x="163289" y="197652"/>
                  </a:lnTo>
                  <a:lnTo>
                    <a:pt x="167906" y="196409"/>
                  </a:lnTo>
                  <a:lnTo>
                    <a:pt x="172523" y="195166"/>
                  </a:lnTo>
                  <a:lnTo>
                    <a:pt x="177140" y="194189"/>
                  </a:lnTo>
                  <a:lnTo>
                    <a:pt x="181757" y="193212"/>
                  </a:lnTo>
                  <a:lnTo>
                    <a:pt x="186286" y="192502"/>
                  </a:lnTo>
                  <a:lnTo>
                    <a:pt x="190814" y="191880"/>
                  </a:lnTo>
                  <a:lnTo>
                    <a:pt x="195165" y="191436"/>
                  </a:lnTo>
                  <a:lnTo>
                    <a:pt x="199338" y="191170"/>
                  </a:lnTo>
                  <a:lnTo>
                    <a:pt x="203423" y="191081"/>
                  </a:lnTo>
                  <a:lnTo>
                    <a:pt x="207241" y="191081"/>
                  </a:lnTo>
                  <a:lnTo>
                    <a:pt x="211059" y="191259"/>
                  </a:lnTo>
                  <a:lnTo>
                    <a:pt x="214877" y="191436"/>
                  </a:lnTo>
                  <a:lnTo>
                    <a:pt x="218695" y="191792"/>
                  </a:lnTo>
                  <a:lnTo>
                    <a:pt x="222513" y="192235"/>
                  </a:lnTo>
                  <a:lnTo>
                    <a:pt x="226331" y="192768"/>
                  </a:lnTo>
                  <a:lnTo>
                    <a:pt x="230060" y="193390"/>
                  </a:lnTo>
                  <a:lnTo>
                    <a:pt x="233790" y="194100"/>
                  </a:lnTo>
                  <a:lnTo>
                    <a:pt x="237519" y="194899"/>
                  </a:lnTo>
                  <a:lnTo>
                    <a:pt x="241159" y="195876"/>
                  </a:lnTo>
                  <a:lnTo>
                    <a:pt x="244800" y="196941"/>
                  </a:lnTo>
                  <a:lnTo>
                    <a:pt x="248351" y="198096"/>
                  </a:lnTo>
                  <a:lnTo>
                    <a:pt x="251903" y="199428"/>
                  </a:lnTo>
                  <a:lnTo>
                    <a:pt x="255277" y="200848"/>
                  </a:lnTo>
                  <a:lnTo>
                    <a:pt x="258651" y="202358"/>
                  </a:lnTo>
                  <a:lnTo>
                    <a:pt x="261937" y="204045"/>
                  </a:lnTo>
                  <a:lnTo>
                    <a:pt x="262736" y="204400"/>
                  </a:lnTo>
                  <a:lnTo>
                    <a:pt x="263446" y="204578"/>
                  </a:lnTo>
                  <a:lnTo>
                    <a:pt x="264156" y="204666"/>
                  </a:lnTo>
                  <a:lnTo>
                    <a:pt x="265044" y="204666"/>
                  </a:lnTo>
                  <a:lnTo>
                    <a:pt x="265577" y="204578"/>
                  </a:lnTo>
                  <a:lnTo>
                    <a:pt x="266199" y="204489"/>
                  </a:lnTo>
                  <a:lnTo>
                    <a:pt x="266731" y="204311"/>
                  </a:lnTo>
                  <a:lnTo>
                    <a:pt x="267264" y="204134"/>
                  </a:lnTo>
                  <a:lnTo>
                    <a:pt x="267797" y="203867"/>
                  </a:lnTo>
                  <a:lnTo>
                    <a:pt x="268330" y="203512"/>
                  </a:lnTo>
                  <a:lnTo>
                    <a:pt x="269306" y="202713"/>
                  </a:lnTo>
                  <a:lnTo>
                    <a:pt x="270017" y="201736"/>
                  </a:lnTo>
                  <a:lnTo>
                    <a:pt x="270372" y="201292"/>
                  </a:lnTo>
                  <a:lnTo>
                    <a:pt x="270638" y="200760"/>
                  </a:lnTo>
                  <a:lnTo>
                    <a:pt x="270905" y="200138"/>
                  </a:lnTo>
                  <a:lnTo>
                    <a:pt x="271082" y="199605"/>
                  </a:lnTo>
                  <a:lnTo>
                    <a:pt x="271171" y="199073"/>
                  </a:lnTo>
                  <a:lnTo>
                    <a:pt x="271171" y="198451"/>
                  </a:lnTo>
                  <a:lnTo>
                    <a:pt x="271171" y="18469"/>
                  </a:lnTo>
                  <a:lnTo>
                    <a:pt x="268418" y="16515"/>
                  </a:lnTo>
                  <a:lnTo>
                    <a:pt x="265488" y="14651"/>
                  </a:lnTo>
                  <a:lnTo>
                    <a:pt x="262558" y="12964"/>
                  </a:lnTo>
                  <a:lnTo>
                    <a:pt x="259539" y="11365"/>
                  </a:lnTo>
                  <a:lnTo>
                    <a:pt x="256432" y="9945"/>
                  </a:lnTo>
                  <a:lnTo>
                    <a:pt x="253235" y="8613"/>
                  </a:lnTo>
                  <a:lnTo>
                    <a:pt x="249950" y="7370"/>
                  </a:lnTo>
                  <a:lnTo>
                    <a:pt x="246576" y="6127"/>
                  </a:lnTo>
                  <a:lnTo>
                    <a:pt x="243912" y="5328"/>
                  </a:lnTo>
                  <a:lnTo>
                    <a:pt x="241337" y="4617"/>
                  </a:lnTo>
                  <a:lnTo>
                    <a:pt x="238673" y="3996"/>
                  </a:lnTo>
                  <a:lnTo>
                    <a:pt x="236009" y="3374"/>
                  </a:lnTo>
                  <a:lnTo>
                    <a:pt x="233346" y="2841"/>
                  </a:lnTo>
                  <a:lnTo>
                    <a:pt x="230682" y="2309"/>
                  </a:lnTo>
                  <a:lnTo>
                    <a:pt x="225266" y="1421"/>
                  </a:lnTo>
                  <a:lnTo>
                    <a:pt x="219760" y="799"/>
                  </a:lnTo>
                  <a:lnTo>
                    <a:pt x="214255" y="355"/>
                  </a:lnTo>
                  <a:lnTo>
                    <a:pt x="208839" y="89"/>
                  </a:lnTo>
                  <a:lnTo>
                    <a:pt x="203423" y="0"/>
                  </a:lnTo>
                  <a:lnTo>
                    <a:pt x="198894" y="89"/>
                  </a:lnTo>
                  <a:lnTo>
                    <a:pt x="194277" y="266"/>
                  </a:lnTo>
                  <a:lnTo>
                    <a:pt x="189749" y="533"/>
                  </a:lnTo>
                  <a:lnTo>
                    <a:pt x="185131" y="977"/>
                  </a:lnTo>
                  <a:lnTo>
                    <a:pt x="180603" y="1509"/>
                  </a:lnTo>
                  <a:lnTo>
                    <a:pt x="176075" y="2220"/>
                  </a:lnTo>
                  <a:lnTo>
                    <a:pt x="171635" y="3108"/>
                  </a:lnTo>
                  <a:lnTo>
                    <a:pt x="167195" y="4173"/>
                  </a:lnTo>
                  <a:lnTo>
                    <a:pt x="162845" y="5328"/>
                  </a:lnTo>
                  <a:lnTo>
                    <a:pt x="158583" y="6659"/>
                  </a:lnTo>
                  <a:lnTo>
                    <a:pt x="154409" y="8169"/>
                  </a:lnTo>
                  <a:lnTo>
                    <a:pt x="152367" y="8968"/>
                  </a:lnTo>
                  <a:lnTo>
                    <a:pt x="150325" y="9856"/>
                  </a:lnTo>
                  <a:lnTo>
                    <a:pt x="148372" y="10744"/>
                  </a:lnTo>
                  <a:lnTo>
                    <a:pt x="146418" y="11721"/>
                  </a:lnTo>
                  <a:lnTo>
                    <a:pt x="144554" y="12697"/>
                  </a:lnTo>
                  <a:lnTo>
                    <a:pt x="142689" y="13763"/>
                  </a:lnTo>
                  <a:lnTo>
                    <a:pt x="140824" y="14917"/>
                  </a:lnTo>
                  <a:lnTo>
                    <a:pt x="139048" y="16071"/>
                  </a:lnTo>
                  <a:lnTo>
                    <a:pt x="137273" y="17226"/>
                  </a:lnTo>
                  <a:lnTo>
                    <a:pt x="135586" y="18469"/>
                  </a:lnTo>
                  <a:lnTo>
                    <a:pt x="133898" y="17226"/>
                  </a:lnTo>
                  <a:lnTo>
                    <a:pt x="132123" y="16071"/>
                  </a:lnTo>
                  <a:lnTo>
                    <a:pt x="130347" y="14917"/>
                  </a:lnTo>
                  <a:lnTo>
                    <a:pt x="128482" y="13763"/>
                  </a:lnTo>
                  <a:lnTo>
                    <a:pt x="126618" y="12697"/>
                  </a:lnTo>
                  <a:lnTo>
                    <a:pt x="124753" y="11721"/>
                  </a:lnTo>
                  <a:lnTo>
                    <a:pt x="122799" y="10744"/>
                  </a:lnTo>
                  <a:lnTo>
                    <a:pt x="120846" y="9856"/>
                  </a:lnTo>
                  <a:lnTo>
                    <a:pt x="118804" y="8968"/>
                  </a:lnTo>
                  <a:lnTo>
                    <a:pt x="116762" y="8169"/>
                  </a:lnTo>
                  <a:lnTo>
                    <a:pt x="112588" y="6659"/>
                  </a:lnTo>
                  <a:lnTo>
                    <a:pt x="108326" y="5328"/>
                  </a:lnTo>
                  <a:lnTo>
                    <a:pt x="103976" y="4173"/>
                  </a:lnTo>
                  <a:lnTo>
                    <a:pt x="99536" y="3108"/>
                  </a:lnTo>
                  <a:lnTo>
                    <a:pt x="95096" y="2220"/>
                  </a:lnTo>
                  <a:lnTo>
                    <a:pt x="90568" y="1509"/>
                  </a:lnTo>
                  <a:lnTo>
                    <a:pt x="86040" y="977"/>
                  </a:lnTo>
                  <a:lnTo>
                    <a:pt x="81422" y="533"/>
                  </a:lnTo>
                  <a:lnTo>
                    <a:pt x="76894" y="266"/>
                  </a:lnTo>
                  <a:lnTo>
                    <a:pt x="72277" y="89"/>
                  </a:lnTo>
                  <a:lnTo>
                    <a:pt x="677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4"/>
            <p:cNvSpPr/>
            <p:nvPr/>
          </p:nvSpPr>
          <p:spPr>
            <a:xfrm>
              <a:off x="4118525" y="1625500"/>
              <a:ext cx="2157675" cy="765850"/>
            </a:xfrm>
            <a:custGeom>
              <a:rect b="b" l="l" r="r" t="t"/>
              <a:pathLst>
                <a:path extrusionOk="0" h="30634" w="86307">
                  <a:moveTo>
                    <a:pt x="51589" y="0"/>
                  </a:moveTo>
                  <a:lnTo>
                    <a:pt x="47682" y="178"/>
                  </a:lnTo>
                  <a:lnTo>
                    <a:pt x="43864" y="355"/>
                  </a:lnTo>
                  <a:lnTo>
                    <a:pt x="40135" y="622"/>
                  </a:lnTo>
                  <a:lnTo>
                    <a:pt x="36405" y="977"/>
                  </a:lnTo>
                  <a:lnTo>
                    <a:pt x="32765" y="1421"/>
                  </a:lnTo>
                  <a:lnTo>
                    <a:pt x="29213" y="1954"/>
                  </a:lnTo>
                  <a:lnTo>
                    <a:pt x="25662" y="2575"/>
                  </a:lnTo>
                  <a:lnTo>
                    <a:pt x="22199" y="3286"/>
                  </a:lnTo>
                  <a:lnTo>
                    <a:pt x="18825" y="3996"/>
                  </a:lnTo>
                  <a:lnTo>
                    <a:pt x="15539" y="4884"/>
                  </a:lnTo>
                  <a:lnTo>
                    <a:pt x="12254" y="5772"/>
                  </a:lnTo>
                  <a:lnTo>
                    <a:pt x="9057" y="6748"/>
                  </a:lnTo>
                  <a:lnTo>
                    <a:pt x="5950" y="7814"/>
                  </a:lnTo>
                  <a:lnTo>
                    <a:pt x="2931" y="8968"/>
                  </a:lnTo>
                  <a:lnTo>
                    <a:pt x="1" y="10211"/>
                  </a:lnTo>
                  <a:lnTo>
                    <a:pt x="1" y="30634"/>
                  </a:lnTo>
                  <a:lnTo>
                    <a:pt x="2664" y="29213"/>
                  </a:lnTo>
                  <a:lnTo>
                    <a:pt x="5417" y="27881"/>
                  </a:lnTo>
                  <a:lnTo>
                    <a:pt x="8347" y="26638"/>
                  </a:lnTo>
                  <a:lnTo>
                    <a:pt x="11455" y="25395"/>
                  </a:lnTo>
                  <a:lnTo>
                    <a:pt x="14563" y="24329"/>
                  </a:lnTo>
                  <a:lnTo>
                    <a:pt x="17848" y="23353"/>
                  </a:lnTo>
                  <a:lnTo>
                    <a:pt x="21133" y="22465"/>
                  </a:lnTo>
                  <a:lnTo>
                    <a:pt x="24596" y="21577"/>
                  </a:lnTo>
                  <a:lnTo>
                    <a:pt x="28148" y="20866"/>
                  </a:lnTo>
                  <a:lnTo>
                    <a:pt x="31788" y="20245"/>
                  </a:lnTo>
                  <a:lnTo>
                    <a:pt x="35606" y="19712"/>
                  </a:lnTo>
                  <a:lnTo>
                    <a:pt x="39424" y="19268"/>
                  </a:lnTo>
                  <a:lnTo>
                    <a:pt x="43331" y="18913"/>
                  </a:lnTo>
                  <a:lnTo>
                    <a:pt x="47238" y="18647"/>
                  </a:lnTo>
                  <a:lnTo>
                    <a:pt x="51322" y="18469"/>
                  </a:lnTo>
                  <a:lnTo>
                    <a:pt x="59491" y="18469"/>
                  </a:lnTo>
                  <a:lnTo>
                    <a:pt x="63487" y="18647"/>
                  </a:lnTo>
                  <a:lnTo>
                    <a:pt x="67483" y="18913"/>
                  </a:lnTo>
                  <a:lnTo>
                    <a:pt x="71389" y="19268"/>
                  </a:lnTo>
                  <a:lnTo>
                    <a:pt x="75207" y="19712"/>
                  </a:lnTo>
                  <a:lnTo>
                    <a:pt x="79026" y="20245"/>
                  </a:lnTo>
                  <a:lnTo>
                    <a:pt x="82666" y="20955"/>
                  </a:lnTo>
                  <a:lnTo>
                    <a:pt x="86307" y="21666"/>
                  </a:lnTo>
                  <a:lnTo>
                    <a:pt x="86307" y="2930"/>
                  </a:lnTo>
                  <a:lnTo>
                    <a:pt x="82577" y="2309"/>
                  </a:lnTo>
                  <a:lnTo>
                    <a:pt x="78848" y="1687"/>
                  </a:lnTo>
                  <a:lnTo>
                    <a:pt x="75030" y="1155"/>
                  </a:lnTo>
                  <a:lnTo>
                    <a:pt x="71212" y="711"/>
                  </a:lnTo>
                  <a:lnTo>
                    <a:pt x="67305" y="444"/>
                  </a:lnTo>
                  <a:lnTo>
                    <a:pt x="63398" y="178"/>
                  </a:lnTo>
                  <a:lnTo>
                    <a:pt x="594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4"/>
            <p:cNvSpPr/>
            <p:nvPr/>
          </p:nvSpPr>
          <p:spPr>
            <a:xfrm>
              <a:off x="4118525" y="2444600"/>
              <a:ext cx="2157675" cy="768075"/>
            </a:xfrm>
            <a:custGeom>
              <a:rect b="b" l="l" r="r" t="t"/>
              <a:pathLst>
                <a:path extrusionOk="0" h="30723" w="86307">
                  <a:moveTo>
                    <a:pt x="51589" y="1"/>
                  </a:moveTo>
                  <a:lnTo>
                    <a:pt x="47682" y="178"/>
                  </a:lnTo>
                  <a:lnTo>
                    <a:pt x="43864" y="356"/>
                  </a:lnTo>
                  <a:lnTo>
                    <a:pt x="40135" y="711"/>
                  </a:lnTo>
                  <a:lnTo>
                    <a:pt x="36405" y="1066"/>
                  </a:lnTo>
                  <a:lnTo>
                    <a:pt x="32765" y="1510"/>
                  </a:lnTo>
                  <a:lnTo>
                    <a:pt x="29213" y="2043"/>
                  </a:lnTo>
                  <a:lnTo>
                    <a:pt x="25662" y="2664"/>
                  </a:lnTo>
                  <a:lnTo>
                    <a:pt x="22199" y="3375"/>
                  </a:lnTo>
                  <a:lnTo>
                    <a:pt x="18825" y="4085"/>
                  </a:lnTo>
                  <a:lnTo>
                    <a:pt x="15539" y="4973"/>
                  </a:lnTo>
                  <a:lnTo>
                    <a:pt x="12254" y="5861"/>
                  </a:lnTo>
                  <a:lnTo>
                    <a:pt x="9057" y="6838"/>
                  </a:lnTo>
                  <a:lnTo>
                    <a:pt x="5950" y="7903"/>
                  </a:lnTo>
                  <a:lnTo>
                    <a:pt x="2931" y="9057"/>
                  </a:lnTo>
                  <a:lnTo>
                    <a:pt x="1" y="10212"/>
                  </a:lnTo>
                  <a:lnTo>
                    <a:pt x="1" y="30723"/>
                  </a:lnTo>
                  <a:lnTo>
                    <a:pt x="2664" y="29213"/>
                  </a:lnTo>
                  <a:lnTo>
                    <a:pt x="5417" y="27881"/>
                  </a:lnTo>
                  <a:lnTo>
                    <a:pt x="8347" y="26638"/>
                  </a:lnTo>
                  <a:lnTo>
                    <a:pt x="11455" y="25484"/>
                  </a:lnTo>
                  <a:lnTo>
                    <a:pt x="14563" y="24330"/>
                  </a:lnTo>
                  <a:lnTo>
                    <a:pt x="17848" y="23353"/>
                  </a:lnTo>
                  <a:lnTo>
                    <a:pt x="21133" y="22465"/>
                  </a:lnTo>
                  <a:lnTo>
                    <a:pt x="24596" y="21666"/>
                  </a:lnTo>
                  <a:lnTo>
                    <a:pt x="28148" y="20867"/>
                  </a:lnTo>
                  <a:lnTo>
                    <a:pt x="31788" y="20245"/>
                  </a:lnTo>
                  <a:lnTo>
                    <a:pt x="35606" y="19713"/>
                  </a:lnTo>
                  <a:lnTo>
                    <a:pt x="39424" y="19269"/>
                  </a:lnTo>
                  <a:lnTo>
                    <a:pt x="43331" y="18913"/>
                  </a:lnTo>
                  <a:lnTo>
                    <a:pt x="47238" y="18647"/>
                  </a:lnTo>
                  <a:lnTo>
                    <a:pt x="51322" y="18558"/>
                  </a:lnTo>
                  <a:lnTo>
                    <a:pt x="55496" y="18469"/>
                  </a:lnTo>
                  <a:lnTo>
                    <a:pt x="59491" y="18558"/>
                  </a:lnTo>
                  <a:lnTo>
                    <a:pt x="63487" y="18736"/>
                  </a:lnTo>
                  <a:lnTo>
                    <a:pt x="67483" y="18913"/>
                  </a:lnTo>
                  <a:lnTo>
                    <a:pt x="71389" y="19269"/>
                  </a:lnTo>
                  <a:lnTo>
                    <a:pt x="75207" y="19801"/>
                  </a:lnTo>
                  <a:lnTo>
                    <a:pt x="79026" y="20334"/>
                  </a:lnTo>
                  <a:lnTo>
                    <a:pt x="82666" y="20956"/>
                  </a:lnTo>
                  <a:lnTo>
                    <a:pt x="86307" y="21666"/>
                  </a:lnTo>
                  <a:lnTo>
                    <a:pt x="86307" y="2931"/>
                  </a:lnTo>
                  <a:lnTo>
                    <a:pt x="82577" y="2309"/>
                  </a:lnTo>
                  <a:lnTo>
                    <a:pt x="78848" y="1688"/>
                  </a:lnTo>
                  <a:lnTo>
                    <a:pt x="75030" y="1244"/>
                  </a:lnTo>
                  <a:lnTo>
                    <a:pt x="71212" y="800"/>
                  </a:lnTo>
                  <a:lnTo>
                    <a:pt x="67305" y="445"/>
                  </a:lnTo>
                  <a:lnTo>
                    <a:pt x="63398" y="178"/>
                  </a:lnTo>
                  <a:lnTo>
                    <a:pt x="59403" y="89"/>
                  </a:lnTo>
                  <a:lnTo>
                    <a:pt x="554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4"/>
            <p:cNvSpPr/>
            <p:nvPr/>
          </p:nvSpPr>
          <p:spPr>
            <a:xfrm>
              <a:off x="4118525" y="3268150"/>
              <a:ext cx="2157675" cy="765850"/>
            </a:xfrm>
            <a:custGeom>
              <a:rect b="b" l="l" r="r" t="t"/>
              <a:pathLst>
                <a:path extrusionOk="0" h="30634" w="86307">
                  <a:moveTo>
                    <a:pt x="51589" y="1"/>
                  </a:moveTo>
                  <a:lnTo>
                    <a:pt x="47682" y="178"/>
                  </a:lnTo>
                  <a:lnTo>
                    <a:pt x="43864" y="356"/>
                  </a:lnTo>
                  <a:lnTo>
                    <a:pt x="40135" y="622"/>
                  </a:lnTo>
                  <a:lnTo>
                    <a:pt x="36405" y="977"/>
                  </a:lnTo>
                  <a:lnTo>
                    <a:pt x="32765" y="1421"/>
                  </a:lnTo>
                  <a:lnTo>
                    <a:pt x="29213" y="1954"/>
                  </a:lnTo>
                  <a:lnTo>
                    <a:pt x="25662" y="2576"/>
                  </a:lnTo>
                  <a:lnTo>
                    <a:pt x="22199" y="3286"/>
                  </a:lnTo>
                  <a:lnTo>
                    <a:pt x="18825" y="3996"/>
                  </a:lnTo>
                  <a:lnTo>
                    <a:pt x="15539" y="4884"/>
                  </a:lnTo>
                  <a:lnTo>
                    <a:pt x="12254" y="5772"/>
                  </a:lnTo>
                  <a:lnTo>
                    <a:pt x="9057" y="6749"/>
                  </a:lnTo>
                  <a:lnTo>
                    <a:pt x="5950" y="7814"/>
                  </a:lnTo>
                  <a:lnTo>
                    <a:pt x="2931" y="8969"/>
                  </a:lnTo>
                  <a:lnTo>
                    <a:pt x="1" y="10212"/>
                  </a:lnTo>
                  <a:lnTo>
                    <a:pt x="1" y="30634"/>
                  </a:lnTo>
                  <a:lnTo>
                    <a:pt x="2664" y="29213"/>
                  </a:lnTo>
                  <a:lnTo>
                    <a:pt x="5417" y="27881"/>
                  </a:lnTo>
                  <a:lnTo>
                    <a:pt x="8347" y="26638"/>
                  </a:lnTo>
                  <a:lnTo>
                    <a:pt x="11455" y="25395"/>
                  </a:lnTo>
                  <a:lnTo>
                    <a:pt x="14563" y="24330"/>
                  </a:lnTo>
                  <a:lnTo>
                    <a:pt x="17848" y="23353"/>
                  </a:lnTo>
                  <a:lnTo>
                    <a:pt x="21133" y="22465"/>
                  </a:lnTo>
                  <a:lnTo>
                    <a:pt x="24596" y="21577"/>
                  </a:lnTo>
                  <a:lnTo>
                    <a:pt x="28148" y="20867"/>
                  </a:lnTo>
                  <a:lnTo>
                    <a:pt x="31788" y="20245"/>
                  </a:lnTo>
                  <a:lnTo>
                    <a:pt x="35606" y="19713"/>
                  </a:lnTo>
                  <a:lnTo>
                    <a:pt x="39424" y="19269"/>
                  </a:lnTo>
                  <a:lnTo>
                    <a:pt x="43331" y="18913"/>
                  </a:lnTo>
                  <a:lnTo>
                    <a:pt x="47238" y="18647"/>
                  </a:lnTo>
                  <a:lnTo>
                    <a:pt x="51322" y="18469"/>
                  </a:lnTo>
                  <a:lnTo>
                    <a:pt x="55496" y="18469"/>
                  </a:lnTo>
                  <a:lnTo>
                    <a:pt x="59491" y="18558"/>
                  </a:lnTo>
                  <a:lnTo>
                    <a:pt x="63487" y="18647"/>
                  </a:lnTo>
                  <a:lnTo>
                    <a:pt x="67483" y="18913"/>
                  </a:lnTo>
                  <a:lnTo>
                    <a:pt x="71389" y="19269"/>
                  </a:lnTo>
                  <a:lnTo>
                    <a:pt x="75207" y="19713"/>
                  </a:lnTo>
                  <a:lnTo>
                    <a:pt x="79026" y="20245"/>
                  </a:lnTo>
                  <a:lnTo>
                    <a:pt x="82666" y="20956"/>
                  </a:lnTo>
                  <a:lnTo>
                    <a:pt x="86307" y="21666"/>
                  </a:lnTo>
                  <a:lnTo>
                    <a:pt x="86307" y="2931"/>
                  </a:lnTo>
                  <a:lnTo>
                    <a:pt x="82577" y="2220"/>
                  </a:lnTo>
                  <a:lnTo>
                    <a:pt x="78848" y="1599"/>
                  </a:lnTo>
                  <a:lnTo>
                    <a:pt x="75030" y="1155"/>
                  </a:lnTo>
                  <a:lnTo>
                    <a:pt x="71212" y="711"/>
                  </a:lnTo>
                  <a:lnTo>
                    <a:pt x="67305" y="356"/>
                  </a:lnTo>
                  <a:lnTo>
                    <a:pt x="63398" y="178"/>
                  </a:lnTo>
                  <a:lnTo>
                    <a:pt x="594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5"/>
          <p:cNvSpPr txBox="1"/>
          <p:nvPr/>
        </p:nvSpPr>
        <p:spPr>
          <a:xfrm>
            <a:off x="517675" y="524338"/>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Next steps</a:t>
            </a:r>
            <a:endParaRPr sz="2400">
              <a:solidFill>
                <a:srgbClr val="5F6368"/>
              </a:solidFill>
              <a:latin typeface="Open Sans"/>
              <a:ea typeface="Open Sans"/>
              <a:cs typeface="Open Sans"/>
              <a:sym typeface="Open Sans"/>
            </a:endParaRPr>
          </a:p>
        </p:txBody>
      </p:sp>
      <p:sp>
        <p:nvSpPr>
          <p:cNvPr id="524" name="Google Shape;524;p85"/>
          <p:cNvSpPr/>
          <p:nvPr/>
        </p:nvSpPr>
        <p:spPr>
          <a:xfrm>
            <a:off x="16606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5"/>
          <p:cNvSpPr txBox="1"/>
          <p:nvPr/>
        </p:nvSpPr>
        <p:spPr>
          <a:xfrm>
            <a:off x="1854325" y="1917800"/>
            <a:ext cx="2049000" cy="79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Conduct follow-up usability testing on the new website</a:t>
            </a:r>
            <a:endParaRPr sz="1200"/>
          </a:p>
        </p:txBody>
      </p:sp>
      <p:sp>
        <p:nvSpPr>
          <p:cNvPr id="526" name="Google Shape;526;p85"/>
          <p:cNvSpPr/>
          <p:nvPr/>
        </p:nvSpPr>
        <p:spPr>
          <a:xfrm>
            <a:off x="52326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5"/>
          <p:cNvSpPr txBox="1"/>
          <p:nvPr/>
        </p:nvSpPr>
        <p:spPr>
          <a:xfrm>
            <a:off x="5426325" y="1917800"/>
            <a:ext cx="2049000" cy="79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Identify any additional areas of need and ideate on new features</a:t>
            </a:r>
            <a:endParaRPr sz="1200"/>
          </a:p>
        </p:txBody>
      </p:sp>
      <p:sp>
        <p:nvSpPr>
          <p:cNvPr id="528" name="Google Shape;528;p85"/>
          <p:cNvSpPr/>
          <p:nvPr/>
        </p:nvSpPr>
        <p:spPr>
          <a:xfrm>
            <a:off x="2622175" y="1187633"/>
            <a:ext cx="513300" cy="513300"/>
          </a:xfrm>
          <a:prstGeom prst="ellipse">
            <a:avLst/>
          </a:prstGeom>
          <a:solidFill>
            <a:srgbClr val="5F6368"/>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529" name="Google Shape;529;p85"/>
          <p:cNvSpPr/>
          <p:nvPr/>
        </p:nvSpPr>
        <p:spPr>
          <a:xfrm>
            <a:off x="6194175" y="1187633"/>
            <a:ext cx="513300" cy="513300"/>
          </a:xfrm>
          <a:prstGeom prst="ellipse">
            <a:avLst/>
          </a:prstGeom>
          <a:solidFill>
            <a:srgbClr val="5F6368"/>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6"/>
          <p:cNvSpPr txBox="1"/>
          <p:nvPr/>
        </p:nvSpPr>
        <p:spPr>
          <a:xfrm>
            <a:off x="517675" y="524338"/>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Let’s connect!</a:t>
            </a:r>
            <a:endParaRPr sz="2400">
              <a:solidFill>
                <a:srgbClr val="5F6368"/>
              </a:solidFill>
              <a:latin typeface="Open Sans"/>
              <a:ea typeface="Open Sans"/>
              <a:cs typeface="Open Sans"/>
              <a:sym typeface="Open Sans"/>
            </a:endParaRPr>
          </a:p>
        </p:txBody>
      </p:sp>
      <p:sp>
        <p:nvSpPr>
          <p:cNvPr id="535" name="Google Shape;535;p86"/>
          <p:cNvSpPr txBox="1"/>
          <p:nvPr/>
        </p:nvSpPr>
        <p:spPr>
          <a:xfrm>
            <a:off x="3064600" y="-1016100"/>
            <a:ext cx="65094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Insert a few sentences summarizing the next steps you would take with this project and why. Feel free to organize next steps in a bullet point list. </a:t>
            </a:r>
            <a:endParaRPr>
              <a:solidFill>
                <a:srgbClr val="5F6368"/>
              </a:solidFill>
              <a:latin typeface="Open Sans"/>
              <a:ea typeface="Open Sans"/>
              <a:cs typeface="Open Sans"/>
              <a:sym typeface="Open Sans"/>
            </a:endParaRPr>
          </a:p>
        </p:txBody>
      </p:sp>
      <p:sp>
        <p:nvSpPr>
          <p:cNvPr id="536" name="Google Shape;536;p86"/>
          <p:cNvSpPr/>
          <p:nvPr/>
        </p:nvSpPr>
        <p:spPr>
          <a:xfrm>
            <a:off x="517675" y="1832019"/>
            <a:ext cx="7938900" cy="25104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6"/>
          <p:cNvSpPr txBox="1"/>
          <p:nvPr/>
        </p:nvSpPr>
        <p:spPr>
          <a:xfrm>
            <a:off x="919075" y="2461800"/>
            <a:ext cx="7136100" cy="14316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Thank you for reviewing my work on the FancyKids app!</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If you’d like to see more, or would like to get in touch, my contact information is provided below:</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Email: </a:t>
            </a:r>
            <a:r>
              <a:rPr lang="en" sz="1200" u="sng">
                <a:solidFill>
                  <a:schemeClr val="hlink"/>
                </a:solidFill>
                <a:latin typeface="Open Sans"/>
                <a:ea typeface="Open Sans"/>
                <a:cs typeface="Open Sans"/>
                <a:sym typeface="Open Sans"/>
                <a:hlinkClick r:id="rId3"/>
              </a:rPr>
              <a:t>poliantseva.irina@gmail.com</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LinkedIn: </a:t>
            </a:r>
            <a:r>
              <a:rPr lang="en" sz="1200" u="sng">
                <a:solidFill>
                  <a:schemeClr val="accent5"/>
                </a:solidFill>
                <a:latin typeface="Open Sans"/>
                <a:ea typeface="Open Sans"/>
                <a:cs typeface="Open Sans"/>
                <a:sym typeface="Open Sans"/>
                <a:hlinkClick r:id="rId4">
                  <a:extLst>
                    <a:ext uri="{A12FA001-AC4F-418D-AE19-62706E023703}">
                      <ahyp:hlinkClr val="tx"/>
                    </a:ext>
                  </a:extLst>
                </a:hlinkClick>
              </a:rPr>
              <a:t>https://www.linkedin.com/in/irina-poliantseva/</a:t>
            </a:r>
            <a:endParaRPr sz="1200">
              <a:solidFill>
                <a:srgbClr val="5F6368"/>
              </a:solidFill>
              <a:latin typeface="Open Sans"/>
              <a:ea typeface="Open Sans"/>
              <a:cs typeface="Open Sans"/>
              <a:sym typeface="Open Sans"/>
            </a:endParaRPr>
          </a:p>
        </p:txBody>
      </p:sp>
      <p:sp>
        <p:nvSpPr>
          <p:cNvPr id="538" name="Google Shape;538;p86"/>
          <p:cNvSpPr/>
          <p:nvPr/>
        </p:nvSpPr>
        <p:spPr>
          <a:xfrm>
            <a:off x="4230475" y="1602212"/>
            <a:ext cx="513300" cy="513300"/>
          </a:xfrm>
          <a:prstGeom prst="ellipse">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6"/>
          <p:cNvSpPr/>
          <p:nvPr/>
        </p:nvSpPr>
        <p:spPr>
          <a:xfrm>
            <a:off x="4361825" y="1734124"/>
            <a:ext cx="250599" cy="249449"/>
          </a:xfrm>
          <a:custGeom>
            <a:rect b="b" l="l" r="r" t="t"/>
            <a:pathLst>
              <a:path extrusionOk="0" h="962" w="964">
                <a:moveTo>
                  <a:pt x="774" y="400"/>
                </a:moveTo>
                <a:lnTo>
                  <a:pt x="562" y="189"/>
                </a:lnTo>
                <a:lnTo>
                  <a:pt x="0" y="749"/>
                </a:lnTo>
                <a:lnTo>
                  <a:pt x="0" y="961"/>
                </a:lnTo>
                <a:lnTo>
                  <a:pt x="212" y="961"/>
                </a:lnTo>
                <a:lnTo>
                  <a:pt x="774" y="400"/>
                </a:lnTo>
                <a:close/>
                <a:moveTo>
                  <a:pt x="940" y="234"/>
                </a:moveTo>
                <a:cubicBezTo>
                  <a:pt x="963" y="211"/>
                  <a:pt x="963" y="177"/>
                  <a:pt x="940" y="155"/>
                </a:cubicBezTo>
                <a:lnTo>
                  <a:pt x="807" y="22"/>
                </a:lnTo>
                <a:cubicBezTo>
                  <a:pt x="785" y="0"/>
                  <a:pt x="751" y="0"/>
                  <a:pt x="728" y="22"/>
                </a:cubicBezTo>
                <a:lnTo>
                  <a:pt x="618" y="132"/>
                </a:lnTo>
                <a:lnTo>
                  <a:pt x="830" y="344"/>
                </a:lnTo>
                <a:lnTo>
                  <a:pt x="940" y="2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1"/>
          <p:cNvSpPr txBox="1"/>
          <p:nvPr/>
        </p:nvSpPr>
        <p:spPr>
          <a:xfrm>
            <a:off x="517675" y="2237975"/>
            <a:ext cx="3446100" cy="1246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4285F4"/>
                </a:solidFill>
                <a:latin typeface="Open Sans SemiBold"/>
                <a:ea typeface="Open Sans SemiBold"/>
                <a:cs typeface="Open Sans SemiBold"/>
                <a:sym typeface="Open Sans SemiBold"/>
              </a:rPr>
              <a:t>The problem: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Available online children’s stores don’t offer affordable prices and an option to sell the children’s outgrown clothing. </a:t>
            </a:r>
            <a:endParaRPr b="1" sz="1200">
              <a:solidFill>
                <a:srgbClr val="4285F4"/>
              </a:solidFill>
              <a:latin typeface="Open Sans"/>
              <a:ea typeface="Open Sans"/>
              <a:cs typeface="Open Sans"/>
              <a:sym typeface="Open Sans"/>
            </a:endParaRPr>
          </a:p>
        </p:txBody>
      </p:sp>
      <p:sp>
        <p:nvSpPr>
          <p:cNvPr id="251" name="Google Shape;251;p61"/>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252" name="Google Shape;252;p61"/>
          <p:cNvSpPr/>
          <p:nvPr/>
        </p:nvSpPr>
        <p:spPr>
          <a:xfrm>
            <a:off x="517675"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1"/>
          <p:cNvSpPr txBox="1"/>
          <p:nvPr/>
        </p:nvSpPr>
        <p:spPr>
          <a:xfrm>
            <a:off x="4572000" y="2237975"/>
            <a:ext cx="3446100" cy="1246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The goal: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Design the FancyKids app to be user friendly by providing clear navigation and offering new options like the Try On feature. </a:t>
            </a:r>
            <a:endParaRPr b="1" sz="1200">
              <a:solidFill>
                <a:srgbClr val="4285F4"/>
              </a:solidFill>
              <a:latin typeface="Open Sans"/>
              <a:ea typeface="Open Sans"/>
              <a:cs typeface="Open Sans"/>
              <a:sym typeface="Open Sans"/>
            </a:endParaRPr>
          </a:p>
        </p:txBody>
      </p:sp>
      <p:sp>
        <p:nvSpPr>
          <p:cNvPr id="254" name="Google Shape;254;p61"/>
          <p:cNvSpPr/>
          <p:nvPr/>
        </p:nvSpPr>
        <p:spPr>
          <a:xfrm>
            <a:off x="4572000"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1"/>
          <p:cNvSpPr/>
          <p:nvPr/>
        </p:nvSpPr>
        <p:spPr>
          <a:xfrm>
            <a:off x="4684213" y="1653525"/>
            <a:ext cx="288875" cy="274249"/>
          </a:xfrm>
          <a:custGeom>
            <a:rect b="b" l="l" r="r" t="t"/>
            <a:pathLst>
              <a:path extrusionOk="0" h="993" w="1045">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56" name="Google Shape;256;p61"/>
          <p:cNvSpPr/>
          <p:nvPr/>
        </p:nvSpPr>
        <p:spPr>
          <a:xfrm>
            <a:off x="640475" y="1656801"/>
            <a:ext cx="267700" cy="267700"/>
          </a:xfrm>
          <a:custGeom>
            <a:rect b="b" l="l" r="r" t="t"/>
            <a:pathLst>
              <a:path extrusionOk="0" h="209550" w="20955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62"/>
          <p:cNvSpPr txBox="1"/>
          <p:nvPr/>
        </p:nvSpPr>
        <p:spPr>
          <a:xfrm>
            <a:off x="517675" y="2237975"/>
            <a:ext cx="3446100" cy="692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My role: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UX Designer leading the FancyKids app design</a:t>
            </a:r>
            <a:endParaRPr b="1" sz="1200">
              <a:solidFill>
                <a:srgbClr val="4285F4"/>
              </a:solidFill>
              <a:latin typeface="Open Sans"/>
              <a:ea typeface="Open Sans"/>
              <a:cs typeface="Open Sans"/>
              <a:sym typeface="Open Sans"/>
            </a:endParaRPr>
          </a:p>
        </p:txBody>
      </p:sp>
      <p:sp>
        <p:nvSpPr>
          <p:cNvPr id="262" name="Google Shape;262;p62"/>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263" name="Google Shape;263;p62"/>
          <p:cNvSpPr/>
          <p:nvPr/>
        </p:nvSpPr>
        <p:spPr>
          <a:xfrm>
            <a:off x="517675"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2"/>
          <p:cNvSpPr txBox="1"/>
          <p:nvPr/>
        </p:nvSpPr>
        <p:spPr>
          <a:xfrm>
            <a:off x="4572000" y="2237975"/>
            <a:ext cx="3446100" cy="1523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Responsibilities</a:t>
            </a:r>
            <a:r>
              <a:rPr lang="en">
                <a:solidFill>
                  <a:srgbClr val="1967D2"/>
                </a:solidFill>
                <a:latin typeface="Open Sans SemiBold"/>
                <a:ea typeface="Open Sans SemiBold"/>
                <a:cs typeface="Open Sans SemiBold"/>
                <a:sym typeface="Open Sans SemiBold"/>
              </a:rPr>
              <a:t>: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Conducting interviews, paper and digital wireframing, low and high-fidelity prototyping, conducting usability studies, accounting for accessibility, iterating on designs.</a:t>
            </a:r>
            <a:endParaRPr b="1" sz="1200">
              <a:solidFill>
                <a:srgbClr val="4285F4"/>
              </a:solidFill>
              <a:latin typeface="Open Sans"/>
              <a:ea typeface="Open Sans"/>
              <a:cs typeface="Open Sans"/>
              <a:sym typeface="Open Sans"/>
            </a:endParaRPr>
          </a:p>
        </p:txBody>
      </p:sp>
      <p:sp>
        <p:nvSpPr>
          <p:cNvPr id="265" name="Google Shape;265;p62"/>
          <p:cNvSpPr/>
          <p:nvPr/>
        </p:nvSpPr>
        <p:spPr>
          <a:xfrm>
            <a:off x="4572000"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2"/>
          <p:cNvSpPr/>
          <p:nvPr/>
        </p:nvSpPr>
        <p:spPr>
          <a:xfrm>
            <a:off x="645441" y="1662440"/>
            <a:ext cx="257757" cy="256421"/>
          </a:xfrm>
          <a:custGeom>
            <a:rect b="b" l="l" r="r" t="t"/>
            <a:pathLst>
              <a:path extrusionOk="0" h="847" w="851">
                <a:moveTo>
                  <a:pt x="423" y="423"/>
                </a:moveTo>
                <a:cubicBezTo>
                  <a:pt x="542" y="423"/>
                  <a:pt x="635" y="327"/>
                  <a:pt x="635" y="212"/>
                </a:cubicBezTo>
                <a:cubicBezTo>
                  <a:pt x="635" y="93"/>
                  <a:pt x="539" y="0"/>
                  <a:pt x="423" y="0"/>
                </a:cubicBezTo>
                <a:cubicBezTo>
                  <a:pt x="308" y="0"/>
                  <a:pt x="212" y="96"/>
                  <a:pt x="212" y="212"/>
                </a:cubicBezTo>
                <a:cubicBezTo>
                  <a:pt x="209" y="327"/>
                  <a:pt x="305" y="423"/>
                  <a:pt x="423" y="423"/>
                </a:cubicBezTo>
                <a:close/>
                <a:moveTo>
                  <a:pt x="423" y="528"/>
                </a:moveTo>
                <a:cubicBezTo>
                  <a:pt x="282" y="528"/>
                  <a:pt x="0" y="598"/>
                  <a:pt x="0" y="738"/>
                </a:cubicBezTo>
                <a:lnTo>
                  <a:pt x="0" y="846"/>
                </a:lnTo>
                <a:lnTo>
                  <a:pt x="850" y="846"/>
                </a:lnTo>
                <a:lnTo>
                  <a:pt x="850" y="738"/>
                </a:lnTo>
                <a:cubicBezTo>
                  <a:pt x="847" y="601"/>
                  <a:pt x="564" y="528"/>
                  <a:pt x="423" y="5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7" name="Google Shape;267;p62"/>
          <p:cNvSpPr/>
          <p:nvPr/>
        </p:nvSpPr>
        <p:spPr>
          <a:xfrm>
            <a:off x="4685687" y="1710781"/>
            <a:ext cx="285935" cy="159748"/>
          </a:xfrm>
          <a:custGeom>
            <a:rect b="b" l="l" r="r" t="t"/>
            <a:pathLst>
              <a:path extrusionOk="0" h="526" w="941">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4335"/>
        </a:solidFill>
      </p:bgPr>
    </p:bg>
    <p:spTree>
      <p:nvGrpSpPr>
        <p:cNvPr id="271" name="Shape 271"/>
        <p:cNvGrpSpPr/>
        <p:nvPr/>
      </p:nvGrpSpPr>
      <p:grpSpPr>
        <a:xfrm>
          <a:off x="0" y="0"/>
          <a:ext cx="0" cy="0"/>
          <a:chOff x="0" y="0"/>
          <a:chExt cx="0" cy="0"/>
        </a:xfrm>
      </p:grpSpPr>
      <p:sp>
        <p:nvSpPr>
          <p:cNvPr id="272" name="Google Shape;272;p63"/>
          <p:cNvSpPr txBox="1"/>
          <p:nvPr/>
        </p:nvSpPr>
        <p:spPr>
          <a:xfrm>
            <a:off x="-460025" y="2082300"/>
            <a:ext cx="3704400" cy="9789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Understanding</a:t>
            </a:r>
            <a:endParaRPr sz="2400">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the user</a:t>
            </a:r>
            <a:endParaRPr sz="2400">
              <a:solidFill>
                <a:srgbClr val="FFFFFF"/>
              </a:solidFill>
              <a:latin typeface="Open Sans"/>
              <a:ea typeface="Open Sans"/>
              <a:cs typeface="Open Sans"/>
              <a:sym typeface="Open Sans"/>
            </a:endParaRPr>
          </a:p>
        </p:txBody>
      </p:sp>
      <p:sp>
        <p:nvSpPr>
          <p:cNvPr id="273" name="Google Shape;273;p63"/>
          <p:cNvSpPr txBox="1"/>
          <p:nvPr/>
        </p:nvSpPr>
        <p:spPr>
          <a:xfrm>
            <a:off x="3712425" y="1886850"/>
            <a:ext cx="3946500" cy="13698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research</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Personas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Problem </a:t>
            </a:r>
            <a:r>
              <a:rPr lang="en">
                <a:solidFill>
                  <a:srgbClr val="FFFFFF"/>
                </a:solidFill>
                <a:latin typeface="Open Sans"/>
                <a:ea typeface="Open Sans"/>
                <a:cs typeface="Open Sans"/>
                <a:sym typeface="Open Sans"/>
              </a:rPr>
              <a:t>statements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journey maps</a:t>
            </a:r>
            <a:endParaRPr>
              <a:solidFill>
                <a:srgbClr val="FFFFFF"/>
              </a:solidFill>
              <a:latin typeface="Open Sans"/>
              <a:ea typeface="Open Sans"/>
              <a:cs typeface="Open Sans"/>
              <a:sym typeface="Open Sans"/>
            </a:endParaRPr>
          </a:p>
        </p:txBody>
      </p:sp>
      <p:cxnSp>
        <p:nvCxnSpPr>
          <p:cNvPr id="274" name="Google Shape;274;p63"/>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64"/>
          <p:cNvSpPr/>
          <p:nvPr/>
        </p:nvSpPr>
        <p:spPr>
          <a:xfrm>
            <a:off x="517675" y="1832019"/>
            <a:ext cx="7938900" cy="25104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4"/>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User r</a:t>
            </a:r>
            <a:r>
              <a:rPr lang="en" sz="2400">
                <a:solidFill>
                  <a:srgbClr val="5F6368"/>
                </a:solidFill>
                <a:latin typeface="Open Sans"/>
                <a:ea typeface="Open Sans"/>
                <a:cs typeface="Open Sans"/>
                <a:sym typeface="Open Sans"/>
              </a:rPr>
              <a:t>esearch: summary</a:t>
            </a:r>
            <a:endParaRPr sz="2400">
              <a:solidFill>
                <a:srgbClr val="5F6368"/>
              </a:solidFill>
              <a:latin typeface="Open Sans"/>
              <a:ea typeface="Open Sans"/>
              <a:cs typeface="Open Sans"/>
              <a:sym typeface="Open Sans"/>
            </a:endParaRPr>
          </a:p>
        </p:txBody>
      </p:sp>
      <p:sp>
        <p:nvSpPr>
          <p:cNvPr id="281" name="Google Shape;281;p64"/>
          <p:cNvSpPr txBox="1"/>
          <p:nvPr/>
        </p:nvSpPr>
        <p:spPr>
          <a:xfrm>
            <a:off x="919075" y="2343425"/>
            <a:ext cx="7136100" cy="18564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rgbClr val="000000"/>
              </a:buClr>
              <a:buSzPts val="1100"/>
              <a:buFont typeface="Arial"/>
              <a:buNone/>
            </a:pPr>
            <a:r>
              <a:rPr lang="en" sz="1200">
                <a:solidFill>
                  <a:srgbClr val="5F6368"/>
                </a:solidFill>
                <a:latin typeface="Open Sans"/>
                <a:ea typeface="Open Sans"/>
                <a:cs typeface="Open Sans"/>
                <a:sym typeface="Open Sans"/>
              </a:rPr>
              <a:t>I conducted five online interviews with moms, who would be interested in my app. Since I’m a mother myself, my assumptions were pretty close to interview’s answers. I discovered that many target users treat online shopping as a fun and relaxing activity when they need a break from household or work. However, many shopping websites don’t offer the options that parents desire, such as the ability to sell outgrown clothing or the Try On Child feature. This feature would allow  parents to try clothes on their children virtually, ensuring a proper fit and reducing the need for returns. By offering featured as these, the FancyKids app can improve the overall customer experience and build customer loyalty. </a:t>
            </a:r>
            <a:endParaRPr sz="1200">
              <a:solidFill>
                <a:srgbClr val="5F6368"/>
              </a:solidFill>
              <a:latin typeface="Open Sans"/>
              <a:ea typeface="Open Sans"/>
              <a:cs typeface="Open Sans"/>
              <a:sym typeface="Open Sans"/>
            </a:endParaRPr>
          </a:p>
        </p:txBody>
      </p:sp>
      <p:sp>
        <p:nvSpPr>
          <p:cNvPr id="282" name="Google Shape;282;p64"/>
          <p:cNvSpPr/>
          <p:nvPr/>
        </p:nvSpPr>
        <p:spPr>
          <a:xfrm>
            <a:off x="4230475" y="1602212"/>
            <a:ext cx="513300" cy="5133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4"/>
          <p:cNvSpPr/>
          <p:nvPr/>
        </p:nvSpPr>
        <p:spPr>
          <a:xfrm>
            <a:off x="4373201" y="1744926"/>
            <a:ext cx="227849" cy="227849"/>
          </a:xfrm>
          <a:custGeom>
            <a:rect b="b" l="l" r="r" t="t"/>
            <a:pathLst>
              <a:path extrusionOk="0" h="941" w="94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5"/>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User research: pain points</a:t>
            </a:r>
            <a:endParaRPr sz="2400">
              <a:solidFill>
                <a:srgbClr val="5F6368"/>
              </a:solidFill>
              <a:latin typeface="Open Sans"/>
              <a:ea typeface="Open Sans"/>
              <a:cs typeface="Open Sans"/>
              <a:sym typeface="Open Sans"/>
            </a:endParaRPr>
          </a:p>
        </p:txBody>
      </p:sp>
      <p:sp>
        <p:nvSpPr>
          <p:cNvPr id="289" name="Google Shape;289;p65"/>
          <p:cNvSpPr txBox="1"/>
          <p:nvPr/>
        </p:nvSpPr>
        <p:spPr>
          <a:xfrm>
            <a:off x="441463" y="2008850"/>
            <a:ext cx="1872600" cy="4002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Time wasting </a:t>
            </a:r>
            <a:endParaRPr>
              <a:solidFill>
                <a:srgbClr val="4285F4"/>
              </a:solidFill>
              <a:latin typeface="Open Sans SemiBold"/>
              <a:ea typeface="Open Sans SemiBold"/>
              <a:cs typeface="Open Sans SemiBold"/>
              <a:sym typeface="Open Sans SemiBold"/>
            </a:endParaRPr>
          </a:p>
        </p:txBody>
      </p:sp>
      <p:sp>
        <p:nvSpPr>
          <p:cNvPr id="290" name="Google Shape;290;p65"/>
          <p:cNvSpPr txBox="1"/>
          <p:nvPr/>
        </p:nvSpPr>
        <p:spPr>
          <a:xfrm>
            <a:off x="441475" y="2732150"/>
            <a:ext cx="1872600" cy="10065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latin typeface="Open Sans"/>
                <a:ea typeface="Open Sans"/>
                <a:cs typeface="Open Sans"/>
                <a:sym typeface="Open Sans"/>
              </a:rPr>
              <a:t>Wasted time for shopping in stores while online shopping saves time</a:t>
            </a:r>
            <a:endParaRPr sz="1200">
              <a:solidFill>
                <a:schemeClr val="dk1"/>
              </a:solidFill>
            </a:endParaRPr>
          </a:p>
        </p:txBody>
      </p:sp>
      <p:sp>
        <p:nvSpPr>
          <p:cNvPr id="291" name="Google Shape;291;p65"/>
          <p:cNvSpPr txBox="1"/>
          <p:nvPr/>
        </p:nvSpPr>
        <p:spPr>
          <a:xfrm>
            <a:off x="2582728" y="2008850"/>
            <a:ext cx="2270100" cy="723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A lot of outgrown kids clothes</a:t>
            </a:r>
            <a:endParaRPr>
              <a:solidFill>
                <a:srgbClr val="4285F4"/>
              </a:solidFill>
              <a:latin typeface="Open Sans SemiBold"/>
              <a:ea typeface="Open Sans SemiBold"/>
              <a:cs typeface="Open Sans SemiBold"/>
              <a:sym typeface="Open Sans SemiBold"/>
            </a:endParaRPr>
          </a:p>
        </p:txBody>
      </p:sp>
      <p:sp>
        <p:nvSpPr>
          <p:cNvPr id="292" name="Google Shape;292;p65"/>
          <p:cNvSpPr txBox="1"/>
          <p:nvPr/>
        </p:nvSpPr>
        <p:spPr>
          <a:xfrm>
            <a:off x="2582725" y="2845575"/>
            <a:ext cx="1872600" cy="7389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Open Sans"/>
                <a:ea typeface="Open Sans"/>
                <a:cs typeface="Open Sans"/>
                <a:sym typeface="Open Sans"/>
              </a:rPr>
              <a:t>Frustrated about tons of outgrown kids clothing</a:t>
            </a:r>
            <a:endParaRPr sz="1200">
              <a:solidFill>
                <a:schemeClr val="dk1"/>
              </a:solidFill>
              <a:highlight>
                <a:schemeClr val="lt1"/>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latin typeface="Open Sans"/>
              <a:ea typeface="Open Sans"/>
              <a:cs typeface="Open Sans"/>
              <a:sym typeface="Open Sans"/>
            </a:endParaRPr>
          </a:p>
        </p:txBody>
      </p:sp>
      <p:sp>
        <p:nvSpPr>
          <p:cNvPr id="293" name="Google Shape;293;p65"/>
          <p:cNvSpPr txBox="1"/>
          <p:nvPr/>
        </p:nvSpPr>
        <p:spPr>
          <a:xfrm>
            <a:off x="4723976" y="2008850"/>
            <a:ext cx="2141400" cy="723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No stores near them accepting used clothes</a:t>
            </a:r>
            <a:endParaRPr>
              <a:solidFill>
                <a:srgbClr val="4285F4"/>
              </a:solidFill>
              <a:latin typeface="Open Sans SemiBold"/>
              <a:ea typeface="Open Sans SemiBold"/>
              <a:cs typeface="Open Sans SemiBold"/>
              <a:sym typeface="Open Sans SemiBold"/>
            </a:endParaRPr>
          </a:p>
        </p:txBody>
      </p:sp>
      <p:sp>
        <p:nvSpPr>
          <p:cNvPr id="294" name="Google Shape;294;p65"/>
          <p:cNvSpPr txBox="1"/>
          <p:nvPr/>
        </p:nvSpPr>
        <p:spPr>
          <a:xfrm>
            <a:off x="4723969" y="2845575"/>
            <a:ext cx="1872600" cy="1108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200">
                <a:solidFill>
                  <a:schemeClr val="dk1"/>
                </a:solidFill>
                <a:highlight>
                  <a:schemeClr val="lt1"/>
                </a:highlight>
                <a:latin typeface="Open Sans"/>
                <a:ea typeface="Open Sans"/>
                <a:cs typeface="Open Sans"/>
                <a:sym typeface="Open Sans"/>
              </a:rPr>
              <a:t>After </a:t>
            </a:r>
            <a:r>
              <a:rPr lang="en" sz="1200">
                <a:solidFill>
                  <a:schemeClr val="dk1"/>
                </a:solidFill>
                <a:highlight>
                  <a:schemeClr val="lt1"/>
                </a:highlight>
                <a:latin typeface="Open Sans"/>
                <a:ea typeface="Open Sans"/>
                <a:cs typeface="Open Sans"/>
                <a:sym typeface="Open Sans"/>
              </a:rPr>
              <a:t>checking</a:t>
            </a:r>
            <a:r>
              <a:rPr lang="en" sz="1200">
                <a:solidFill>
                  <a:schemeClr val="dk1"/>
                </a:solidFill>
                <a:highlight>
                  <a:schemeClr val="lt1"/>
                </a:highlight>
                <a:latin typeface="Open Sans"/>
                <a:ea typeface="Open Sans"/>
                <a:cs typeface="Open Sans"/>
                <a:sym typeface="Open Sans"/>
              </a:rPr>
              <a:t> they </a:t>
            </a:r>
            <a:r>
              <a:rPr lang="en" sz="1200">
                <a:solidFill>
                  <a:schemeClr val="dk1"/>
                </a:solidFill>
                <a:highlight>
                  <a:schemeClr val="lt1"/>
                </a:highlight>
                <a:latin typeface="Open Sans"/>
                <a:ea typeface="Open Sans"/>
                <a:cs typeface="Open Sans"/>
                <a:sym typeface="Open Sans"/>
              </a:rPr>
              <a:t>couldn’t find any store nearby that would accept their kids clothes in good condition</a:t>
            </a:r>
            <a:endParaRPr sz="1200">
              <a:highlight>
                <a:schemeClr val="lt1"/>
              </a:highlight>
              <a:latin typeface="Open Sans"/>
              <a:ea typeface="Open Sans"/>
              <a:cs typeface="Open Sans"/>
              <a:sym typeface="Open Sans"/>
            </a:endParaRPr>
          </a:p>
        </p:txBody>
      </p:sp>
      <p:sp>
        <p:nvSpPr>
          <p:cNvPr id="295" name="Google Shape;295;p65"/>
          <p:cNvSpPr txBox="1"/>
          <p:nvPr/>
        </p:nvSpPr>
        <p:spPr>
          <a:xfrm>
            <a:off x="6865219" y="2008850"/>
            <a:ext cx="1872600" cy="4002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Limited budget</a:t>
            </a:r>
            <a:endParaRPr>
              <a:solidFill>
                <a:srgbClr val="4285F4"/>
              </a:solidFill>
              <a:latin typeface="Open Sans SemiBold"/>
              <a:ea typeface="Open Sans SemiBold"/>
              <a:cs typeface="Open Sans SemiBold"/>
              <a:sym typeface="Open Sans SemiBold"/>
            </a:endParaRPr>
          </a:p>
        </p:txBody>
      </p:sp>
      <p:sp>
        <p:nvSpPr>
          <p:cNvPr id="296" name="Google Shape;296;p65"/>
          <p:cNvSpPr txBox="1"/>
          <p:nvPr/>
        </p:nvSpPr>
        <p:spPr>
          <a:xfrm>
            <a:off x="6952394" y="2831775"/>
            <a:ext cx="1872600" cy="5817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latin typeface="Open Sans"/>
                <a:ea typeface="Open Sans"/>
                <a:cs typeface="Open Sans"/>
                <a:sym typeface="Open Sans"/>
              </a:rPr>
              <a:t>Looks for cheaper kids clothing</a:t>
            </a:r>
            <a:endParaRPr sz="1200">
              <a:solidFill>
                <a:schemeClr val="dk1"/>
              </a:solidFill>
            </a:endParaRPr>
          </a:p>
        </p:txBody>
      </p:sp>
      <p:sp>
        <p:nvSpPr>
          <p:cNvPr id="297" name="Google Shape;297;p65"/>
          <p:cNvSpPr/>
          <p:nvPr/>
        </p:nvSpPr>
        <p:spPr>
          <a:xfrm>
            <a:off x="1121125" y="1382121"/>
            <a:ext cx="513300" cy="513300"/>
          </a:xfrm>
          <a:prstGeom prst="ellipse">
            <a:avLst/>
          </a:prstGeom>
          <a:solidFill>
            <a:srgbClr val="EA433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298" name="Google Shape;298;p65"/>
          <p:cNvSpPr/>
          <p:nvPr/>
        </p:nvSpPr>
        <p:spPr>
          <a:xfrm>
            <a:off x="3262375" y="1382121"/>
            <a:ext cx="513300" cy="513300"/>
          </a:xfrm>
          <a:prstGeom prst="ellipse">
            <a:avLst/>
          </a:prstGeom>
          <a:solidFill>
            <a:srgbClr val="EA433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299" name="Google Shape;299;p65"/>
          <p:cNvSpPr/>
          <p:nvPr/>
        </p:nvSpPr>
        <p:spPr>
          <a:xfrm>
            <a:off x="5403625" y="1382121"/>
            <a:ext cx="513300" cy="513300"/>
          </a:xfrm>
          <a:prstGeom prst="ellipse">
            <a:avLst/>
          </a:prstGeom>
          <a:solidFill>
            <a:srgbClr val="EA433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
        <p:nvSpPr>
          <p:cNvPr id="300" name="Google Shape;300;p65"/>
          <p:cNvSpPr/>
          <p:nvPr/>
        </p:nvSpPr>
        <p:spPr>
          <a:xfrm>
            <a:off x="7544875" y="1382121"/>
            <a:ext cx="513300" cy="513300"/>
          </a:xfrm>
          <a:prstGeom prst="ellipse">
            <a:avLst/>
          </a:prstGeom>
          <a:solidFill>
            <a:srgbClr val="EA433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4</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66"/>
          <p:cNvSpPr txBox="1"/>
          <p:nvPr/>
        </p:nvSpPr>
        <p:spPr>
          <a:xfrm>
            <a:off x="517675" y="524350"/>
            <a:ext cx="61086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Persona: </a:t>
            </a:r>
            <a:r>
              <a:rPr b="1" lang="en" sz="2400">
                <a:solidFill>
                  <a:srgbClr val="5F6368"/>
                </a:solidFill>
                <a:latin typeface="Open Sans"/>
                <a:ea typeface="Open Sans"/>
                <a:cs typeface="Open Sans"/>
                <a:sym typeface="Open Sans"/>
              </a:rPr>
              <a:t>Na</a:t>
            </a:r>
            <a:r>
              <a:rPr b="1" lang="en" sz="2400">
                <a:solidFill>
                  <a:srgbClr val="5F6368"/>
                </a:solidFill>
                <a:latin typeface="Open Sans"/>
                <a:ea typeface="Open Sans"/>
                <a:cs typeface="Open Sans"/>
                <a:sym typeface="Open Sans"/>
              </a:rPr>
              <a:t>talia</a:t>
            </a:r>
            <a:endParaRPr b="1" sz="2400">
              <a:solidFill>
                <a:srgbClr val="5F6368"/>
              </a:solidFill>
              <a:latin typeface="Open Sans"/>
              <a:ea typeface="Open Sans"/>
              <a:cs typeface="Open Sans"/>
              <a:sym typeface="Open Sans"/>
            </a:endParaRPr>
          </a:p>
        </p:txBody>
      </p:sp>
      <p:sp>
        <p:nvSpPr>
          <p:cNvPr id="306" name="Google Shape;306;p66"/>
          <p:cNvSpPr txBox="1"/>
          <p:nvPr/>
        </p:nvSpPr>
        <p:spPr>
          <a:xfrm>
            <a:off x="517675" y="1674400"/>
            <a:ext cx="2184600" cy="2339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Problem statement:</a:t>
            </a:r>
            <a:endParaRPr>
              <a:solidFill>
                <a:srgbClr val="EA4335"/>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Natalia</a:t>
            </a:r>
            <a:r>
              <a:rPr lang="en">
                <a:solidFill>
                  <a:srgbClr val="5F6368"/>
                </a:solidFill>
                <a:latin typeface="Open Sans"/>
                <a:ea typeface="Open Sans"/>
                <a:cs typeface="Open Sans"/>
                <a:sym typeface="Open Sans"/>
              </a:rPr>
              <a:t> is a 38 years old mother who needs online store where she can buy and sell kids clothing..</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p>
        </p:txBody>
      </p:sp>
      <p:pic>
        <p:nvPicPr>
          <p:cNvPr id="307" name="Google Shape;307;p66"/>
          <p:cNvPicPr preferRelativeResize="0"/>
          <p:nvPr/>
        </p:nvPicPr>
        <p:blipFill>
          <a:blip r:embed="rId3">
            <a:alphaModFix/>
          </a:blip>
          <a:stretch>
            <a:fillRect/>
          </a:stretch>
        </p:blipFill>
        <p:spPr>
          <a:xfrm>
            <a:off x="2854675" y="1230850"/>
            <a:ext cx="6136924" cy="3306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67"/>
          <p:cNvSpPr txBox="1"/>
          <p:nvPr/>
        </p:nvSpPr>
        <p:spPr>
          <a:xfrm>
            <a:off x="517675" y="524350"/>
            <a:ext cx="61086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Persona: </a:t>
            </a:r>
            <a:r>
              <a:rPr b="1" lang="en" sz="2400">
                <a:solidFill>
                  <a:srgbClr val="5F6368"/>
                </a:solidFill>
                <a:latin typeface="Open Sans"/>
                <a:ea typeface="Open Sans"/>
                <a:cs typeface="Open Sans"/>
                <a:sym typeface="Open Sans"/>
              </a:rPr>
              <a:t>Angie</a:t>
            </a:r>
            <a:endParaRPr b="1" sz="2400">
              <a:solidFill>
                <a:srgbClr val="5F6368"/>
              </a:solidFill>
              <a:latin typeface="Open Sans"/>
              <a:ea typeface="Open Sans"/>
              <a:cs typeface="Open Sans"/>
              <a:sym typeface="Open Sans"/>
            </a:endParaRPr>
          </a:p>
        </p:txBody>
      </p:sp>
      <p:sp>
        <p:nvSpPr>
          <p:cNvPr id="313" name="Google Shape;313;p67"/>
          <p:cNvSpPr txBox="1"/>
          <p:nvPr/>
        </p:nvSpPr>
        <p:spPr>
          <a:xfrm>
            <a:off x="458150" y="1483900"/>
            <a:ext cx="2184600" cy="3309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Problem statement:</a:t>
            </a:r>
            <a:endParaRPr>
              <a:solidFill>
                <a:srgbClr val="EA4335"/>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Angie is a busy working mom of two kids, who needs an app to buy kids clothing fast online, because shopping in stores takes too much time and isn’t a good use of Angie’s time.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p>
        </p:txBody>
      </p:sp>
      <p:pic>
        <p:nvPicPr>
          <p:cNvPr id="314" name="Google Shape;314;p67"/>
          <p:cNvPicPr preferRelativeResize="0"/>
          <p:nvPr/>
        </p:nvPicPr>
        <p:blipFill>
          <a:blip r:embed="rId3">
            <a:alphaModFix/>
          </a:blip>
          <a:stretch>
            <a:fillRect/>
          </a:stretch>
        </p:blipFill>
        <p:spPr>
          <a:xfrm>
            <a:off x="2771350" y="1164575"/>
            <a:ext cx="6196450" cy="31953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